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92" r:id="rId2"/>
    <p:sldId id="403" r:id="rId3"/>
    <p:sldId id="276" r:id="rId4"/>
    <p:sldId id="277" r:id="rId5"/>
    <p:sldId id="278" r:id="rId6"/>
    <p:sldId id="395" r:id="rId7"/>
    <p:sldId id="396" r:id="rId8"/>
    <p:sldId id="331" r:id="rId9"/>
    <p:sldId id="399" r:id="rId10"/>
    <p:sldId id="279" r:id="rId11"/>
    <p:sldId id="499" r:id="rId12"/>
    <p:sldId id="280" r:id="rId13"/>
    <p:sldId id="397" r:id="rId14"/>
    <p:sldId id="404" r:id="rId15"/>
    <p:sldId id="405" r:id="rId16"/>
    <p:sldId id="40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9B8"/>
    <a:srgbClr val="6BFF17"/>
    <a:srgbClr val="EDFF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178"/>
    <p:restoredTop sz="83357"/>
  </p:normalViewPr>
  <p:slideViewPr>
    <p:cSldViewPr snapToGrid="0" snapToObjects="1">
      <p:cViewPr>
        <p:scale>
          <a:sx n="94" d="100"/>
          <a:sy n="94" d="100"/>
        </p:scale>
        <p:origin x="456" y="320"/>
      </p:cViewPr>
      <p:guideLst/>
    </p:cSldViewPr>
  </p:slideViewPr>
  <p:notesTextViewPr>
    <p:cViewPr>
      <p:scale>
        <a:sx n="1" d="1"/>
        <a:sy n="1" d="1"/>
      </p:scale>
      <p:origin x="0" y="-24"/>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C10B34-F10E-5040-93CE-F4FA953A97B6}"/>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B77CD34-49F0-3344-AF9D-353D34B7D363}"/>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BE838C9F-0A51-FD4D-B528-6AF925DA06DA}" type="datetimeFigureOut">
              <a:rPr lang="en-US" smtClean="0"/>
              <a:t>7/8/22</a:t>
            </a:fld>
            <a:endParaRPr lang="en-US"/>
          </a:p>
        </p:txBody>
      </p:sp>
      <p:sp>
        <p:nvSpPr>
          <p:cNvPr id="4" name="Footer Placeholder 3">
            <a:extLst>
              <a:ext uri="{FF2B5EF4-FFF2-40B4-BE49-F238E27FC236}">
                <a16:creationId xmlns:a16="http://schemas.microsoft.com/office/drawing/2014/main" id="{90EB9265-C3DF-A048-AFB9-A50F983934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2369319-A325-1F43-9CDA-3066E59CF4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00F64D-B19C-804E-97F5-C6642CB5D5C3}" type="slidenum">
              <a:rPr lang="en-US" smtClean="0"/>
              <a:t>‹#›</a:t>
            </a:fld>
            <a:endParaRPr lang="en-US"/>
          </a:p>
        </p:txBody>
      </p:sp>
    </p:spTree>
    <p:extLst>
      <p:ext uri="{BB962C8B-B14F-4D97-AF65-F5344CB8AC3E}">
        <p14:creationId xmlns:p14="http://schemas.microsoft.com/office/powerpoint/2010/main" val="1576060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CA73F996-3502-BD45-B30F-857C46B38F97}" type="datetimeFigureOut">
              <a:rPr lang="en-US" smtClean="0"/>
              <a:t>7/8/22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6A250-E30C-E749-B364-8D3B764A41FE}" type="slidenum">
              <a:rPr lang="en-US" smtClean="0"/>
              <a:t>‹#›</a:t>
            </a:fld>
            <a:endParaRPr lang="en-US"/>
          </a:p>
        </p:txBody>
      </p:sp>
    </p:spTree>
    <p:extLst>
      <p:ext uri="{BB962C8B-B14F-4D97-AF65-F5344CB8AC3E}">
        <p14:creationId xmlns:p14="http://schemas.microsoft.com/office/powerpoint/2010/main" val="2621642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entencingproject.org/publications/felony-disenfranchisement-a-prime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estore.virginia.gov/frequently-asked-question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9330"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endParaRPr lang="en-US" altLang="en-US" dirty="0"/>
          </a:p>
        </p:txBody>
      </p:sp>
      <p:sp>
        <p:nvSpPr>
          <p:cNvPr id="1013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9E71EEA2-B390-AB4F-BD89-C1CD18A32F02}" type="slidenum">
              <a:rPr lang="en-US" altLang="en-US">
                <a:latin typeface="Calibri" charset="0"/>
              </a:rPr>
              <a:pPr/>
              <a:t>1</a:t>
            </a:fld>
            <a:endParaRPr lang="en-US" altLang="en-US">
              <a:latin typeface="Calibri" charset="0"/>
            </a:endParaRPr>
          </a:p>
        </p:txBody>
      </p:sp>
    </p:spTree>
    <p:extLst>
      <p:ext uri="{BB962C8B-B14F-4D97-AF65-F5344CB8AC3E}">
        <p14:creationId xmlns:p14="http://schemas.microsoft.com/office/powerpoint/2010/main" val="3204950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F6A250-E30C-E749-B364-8D3B764A41FE}" type="slidenum">
              <a:rPr lang="en-US" smtClean="0"/>
              <a:t>11</a:t>
            </a:fld>
            <a:endParaRPr lang="en-US"/>
          </a:p>
        </p:txBody>
      </p:sp>
    </p:spTree>
    <p:extLst>
      <p:ext uri="{BB962C8B-B14F-4D97-AF65-F5344CB8AC3E}">
        <p14:creationId xmlns:p14="http://schemas.microsoft.com/office/powerpoint/2010/main" val="4146869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This Data from the US Election Project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estimated that 28.6% of the population was ineligible to vote in 2016. That is approximately 92 million people! In 2020, it is estimated that approximately 90 million people were ineligible to vote.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don’t have an exact updated number due to the constant changing of laws. Also, we don’t have data on the last two categories on the list: of people who can’t vote because they don’t have specific IDs and/or those deemed mentally incapacitated.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list and percentage does not even address voter suppression! </a:t>
            </a:r>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9D98F2F8-E7B5-B640-864E-358C4D6435BF}" type="slidenum">
              <a:rPr lang="en-US" altLang="en-US">
                <a:latin typeface="Calibri" charset="0"/>
              </a:rPr>
              <a:pPr/>
              <a:t>12</a:t>
            </a:fld>
            <a:endParaRPr lang="en-US" altLang="en-US">
              <a:latin typeface="Calibri" charset="0"/>
            </a:endParaRPr>
          </a:p>
        </p:txBody>
      </p:sp>
    </p:spTree>
    <p:extLst>
      <p:ext uri="{BB962C8B-B14F-4D97-AF65-F5344CB8AC3E}">
        <p14:creationId xmlns:p14="http://schemas.microsoft.com/office/powerpoint/2010/main" val="689336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8F6A250-E30C-E749-B364-8D3B764A41FE}" type="slidenum">
              <a:rPr lang="en-US" smtClean="0"/>
              <a:t>13</a:t>
            </a:fld>
            <a:endParaRPr lang="en-US"/>
          </a:p>
        </p:txBody>
      </p:sp>
    </p:spTree>
    <p:extLst>
      <p:ext uri="{BB962C8B-B14F-4D97-AF65-F5344CB8AC3E}">
        <p14:creationId xmlns:p14="http://schemas.microsoft.com/office/powerpoint/2010/main" val="1164720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F6A250-E30C-E749-B364-8D3B764A41FE}" type="slidenum">
              <a:rPr lang="en-US" smtClean="0"/>
              <a:t>14</a:t>
            </a:fld>
            <a:endParaRPr lang="en-US"/>
          </a:p>
        </p:txBody>
      </p:sp>
    </p:spTree>
    <p:extLst>
      <p:ext uri="{BB962C8B-B14F-4D97-AF65-F5344CB8AC3E}">
        <p14:creationId xmlns:p14="http://schemas.microsoft.com/office/powerpoint/2010/main" val="2066373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F6A250-E30C-E749-B364-8D3B764A41FE}" type="slidenum">
              <a:rPr lang="en-US" smtClean="0"/>
              <a:t>15</a:t>
            </a:fld>
            <a:endParaRPr lang="en-US"/>
          </a:p>
        </p:txBody>
      </p:sp>
    </p:spTree>
    <p:extLst>
      <p:ext uri="{BB962C8B-B14F-4D97-AF65-F5344CB8AC3E}">
        <p14:creationId xmlns:p14="http://schemas.microsoft.com/office/powerpoint/2010/main" val="749754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rgbClr val="FF29B8"/>
                </a:solidFill>
                <a:latin typeface="+mn-lt"/>
                <a:ea typeface="+mn-ea"/>
                <a:cs typeface="+mn-cs"/>
              </a:rPr>
              <a:t>Visit </a:t>
            </a:r>
            <a:r>
              <a:rPr lang="en-US" sz="1200" b="0" i="0" kern="1200" dirty="0" err="1">
                <a:solidFill>
                  <a:srgbClr val="FF29B8"/>
                </a:solidFill>
                <a:latin typeface="+mn-lt"/>
                <a:ea typeface="+mn-ea"/>
                <a:cs typeface="+mn-cs"/>
              </a:rPr>
              <a:t>Officialunofficial.vote</a:t>
            </a:r>
            <a:r>
              <a:rPr lang="en-US" sz="1200" b="0" i="0" kern="1200" dirty="0">
                <a:solidFill>
                  <a:srgbClr val="FF29B8"/>
                </a:solidFill>
                <a:latin typeface="+mn-lt"/>
                <a:ea typeface="+mn-ea"/>
                <a:cs typeface="+mn-cs"/>
              </a:rPr>
              <a:t> for symbolic voting and more resources. There are fun things on the website including, but not limited to:</a:t>
            </a:r>
          </a:p>
          <a:p>
            <a:endParaRPr lang="en-US" sz="1200" b="0" i="0" kern="1200" dirty="0">
              <a:solidFill>
                <a:srgbClr val="FF29B8"/>
              </a:solidFill>
              <a:latin typeface="+mn-lt"/>
              <a:ea typeface="+mn-ea"/>
              <a:cs typeface="+mn-cs"/>
            </a:endParaRPr>
          </a:p>
          <a:p>
            <a:pPr marL="171450" indent="-171450">
              <a:buFontTx/>
              <a:buChar char="-"/>
            </a:pPr>
            <a:r>
              <a:rPr lang="en-US" sz="1200" b="0" i="0" kern="1200" dirty="0">
                <a:solidFill>
                  <a:srgbClr val="FF29B8"/>
                </a:solidFill>
                <a:latin typeface="+mn-lt"/>
                <a:ea typeface="+mn-ea"/>
                <a:cs typeface="+mn-cs"/>
              </a:rPr>
              <a:t>If We Could Vote, We Would! Wristbands by Undocumented Projects </a:t>
            </a:r>
          </a:p>
          <a:p>
            <a:pPr marL="171450" indent="-171450">
              <a:buFontTx/>
              <a:buChar char="-"/>
            </a:pPr>
            <a:r>
              <a:rPr lang="en-US" sz="1200" b="0" i="0" kern="1200" dirty="0">
                <a:solidFill>
                  <a:srgbClr val="FF29B8"/>
                </a:solidFill>
                <a:latin typeface="+mn-lt"/>
                <a:ea typeface="+mn-ea"/>
                <a:cs typeface="+mn-cs"/>
              </a:rPr>
              <a:t>snapchat and Instagram Voting Stickers for All filters by Cute Rage Press</a:t>
            </a:r>
          </a:p>
          <a:p>
            <a:pPr marL="171450" indent="-171450">
              <a:buFontTx/>
              <a:buChar char="-"/>
            </a:pPr>
            <a:r>
              <a:rPr lang="en-US" sz="1200" b="0" i="0" kern="1200" dirty="0">
                <a:solidFill>
                  <a:srgbClr val="FF29B8"/>
                </a:solidFill>
                <a:latin typeface="+mn-lt"/>
                <a:ea typeface="+mn-ea"/>
                <a:cs typeface="+mn-cs"/>
              </a:rPr>
              <a:t>Party as Protest Spotify playlist by Sadie Woods</a:t>
            </a:r>
          </a:p>
          <a:p>
            <a:pPr marL="171450" indent="-171450">
              <a:buFontTx/>
              <a:buChar char="-"/>
            </a:pPr>
            <a:r>
              <a:rPr lang="en-US" sz="1200" b="0" i="0" kern="1200" dirty="0">
                <a:solidFill>
                  <a:srgbClr val="FF29B8"/>
                </a:solidFill>
                <a:latin typeface="+mn-lt"/>
                <a:ea typeface="+mn-ea"/>
                <a:cs typeface="+mn-cs"/>
              </a:rPr>
              <a:t>Coloring sheets, word search, and crossword activity posters by William Estrada </a:t>
            </a:r>
          </a:p>
          <a:p>
            <a:pPr marL="171450" indent="-171450">
              <a:buFontTx/>
              <a:buChar char="-"/>
            </a:pPr>
            <a:r>
              <a:rPr lang="en-US" sz="1200" b="0" i="0" kern="1200" dirty="0">
                <a:solidFill>
                  <a:srgbClr val="FF29B8"/>
                </a:solidFill>
                <a:latin typeface="+mn-lt"/>
                <a:ea typeface="+mn-ea"/>
                <a:cs typeface="+mn-cs"/>
              </a:rPr>
              <a:t>And a list of Actions to Expand Voting Rights by Erin Delaney and Aram Han </a:t>
            </a:r>
            <a:r>
              <a:rPr lang="en-US" sz="1200" b="0" i="0" kern="1200" dirty="0" err="1">
                <a:solidFill>
                  <a:srgbClr val="FF29B8"/>
                </a:solidFill>
                <a:latin typeface="+mn-lt"/>
                <a:ea typeface="+mn-ea"/>
                <a:cs typeface="+mn-cs"/>
              </a:rPr>
              <a:t>Sifuentes</a:t>
            </a:r>
            <a:endParaRPr lang="en-US" b="0" i="0" dirty="0"/>
          </a:p>
        </p:txBody>
      </p:sp>
      <p:sp>
        <p:nvSpPr>
          <p:cNvPr id="4" name="Slide Number Placeholder 3"/>
          <p:cNvSpPr>
            <a:spLocks noGrp="1"/>
          </p:cNvSpPr>
          <p:nvPr>
            <p:ph type="sldNum" sz="quarter" idx="5"/>
          </p:nvPr>
        </p:nvSpPr>
        <p:spPr/>
        <p:txBody>
          <a:bodyPr/>
          <a:lstStyle/>
          <a:p>
            <a:fld id="{78F6A250-E30C-E749-B364-8D3B764A41FE}" type="slidenum">
              <a:rPr lang="en-US" smtClean="0"/>
              <a:t>16</a:t>
            </a:fld>
            <a:endParaRPr lang="en-US"/>
          </a:p>
        </p:txBody>
      </p:sp>
    </p:spTree>
    <p:extLst>
      <p:ext uri="{BB962C8B-B14F-4D97-AF65-F5344CB8AC3E}">
        <p14:creationId xmlns:p14="http://schemas.microsoft.com/office/powerpoint/2010/main" val="3536085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36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ltLang="en-US" dirty="0"/>
              <a:t>This list goes over who can’t legally vote in the United States. It goes from the largest group to the smallest. </a:t>
            </a:r>
          </a:p>
        </p:txBody>
      </p:sp>
      <p:sp>
        <p:nvSpPr>
          <p:cNvPr id="1136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CE0BDB05-7895-FC4D-8BFC-05DE351E0FD2}" type="slidenum">
              <a:rPr lang="en-US" altLang="en-US">
                <a:latin typeface="Calibri" charset="0"/>
              </a:rPr>
              <a:pPr/>
              <a:t>3</a:t>
            </a:fld>
            <a:endParaRPr lang="en-US" altLang="en-US">
              <a:latin typeface="Calibri" charset="0"/>
            </a:endParaRPr>
          </a:p>
        </p:txBody>
      </p:sp>
    </p:spTree>
    <p:extLst>
      <p:ext uri="{BB962C8B-B14F-4D97-AF65-F5344CB8AC3E}">
        <p14:creationId xmlns:p14="http://schemas.microsoft.com/office/powerpoint/2010/main" val="2549126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57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As of 2020, 5.2 million Americans were prohibited from voting due to laws that disenfranchise citizens convicted of felony offenses. Felony disenfranchisement rates vary by state, as states institute a wide range of disenfranchisement policies – Sentencing project</a:t>
            </a:r>
          </a:p>
          <a:p>
            <a:endParaRPr lang="en-US" altLang="en-US" dirty="0"/>
          </a:p>
          <a:p>
            <a:r>
              <a:rPr lang="en-US" altLang="en-US" dirty="0"/>
              <a:t>In 2016 this number was at 6.1 million. </a:t>
            </a:r>
          </a:p>
          <a:p>
            <a:endParaRPr lang="en-US" altLang="en-US" dirty="0"/>
          </a:p>
          <a:p>
            <a:r>
              <a:rPr lang="en-US" altLang="en-US" dirty="0"/>
              <a:t>These laws depend state by state. If you live in a state, find your state. What is the law in your state?</a:t>
            </a:r>
          </a:p>
          <a:p>
            <a:endParaRPr lang="en-US" altLang="en-US" dirty="0"/>
          </a:p>
          <a:p>
            <a:r>
              <a:rPr lang="en-US" altLang="en-US" dirty="0"/>
              <a:t>For more information visit: </a:t>
            </a:r>
            <a:r>
              <a:rPr lang="en-US" dirty="0">
                <a:hlinkClick r:id="rId3"/>
              </a:rPr>
              <a:t>https://www.sentencingproject.org/publications/felony-disenfranchisement-a-primer/</a:t>
            </a:r>
            <a:r>
              <a:rPr lang="en-US" dirty="0"/>
              <a:t> </a:t>
            </a:r>
            <a:endParaRPr lang="en-US" altLang="en-US" dirty="0"/>
          </a:p>
        </p:txBody>
      </p:sp>
      <p:sp>
        <p:nvSpPr>
          <p:cNvPr id="1157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235203C8-D177-2F44-911A-BA1BB29AA2A8}" type="slidenum">
              <a:rPr lang="en-US" altLang="en-US">
                <a:latin typeface="Calibri" charset="0"/>
              </a:rPr>
              <a:pPr/>
              <a:t>4</a:t>
            </a:fld>
            <a:endParaRPr lang="en-US" altLang="en-US">
              <a:latin typeface="Calibri" charset="0"/>
            </a:endParaRPr>
          </a:p>
        </p:txBody>
      </p:sp>
    </p:spTree>
    <p:extLst>
      <p:ext uri="{BB962C8B-B14F-4D97-AF65-F5344CB8AC3E}">
        <p14:creationId xmlns:p14="http://schemas.microsoft.com/office/powerpoint/2010/main" val="3011860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6"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r>
              <a:rPr lang="en-US" sz="1200" kern="1200" dirty="0">
                <a:solidFill>
                  <a:schemeClr val="tx1"/>
                </a:solidFill>
                <a:effectLst/>
                <a:latin typeface="+mn-lt"/>
                <a:ea typeface="+mn-ea"/>
                <a:cs typeface="+mn-cs"/>
              </a:rPr>
              <a:t>In some states, such as Maine and Vermont, incarcerated people can vote via mail.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17 states, incarcerated people lose their right to vote when in prison. Once they are out, they regain their right to vote.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4 states, people cannot legally vote if in prison or on parole but regain their rights afterwards.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16 states, one must finish prison, parole and probation to regain voting rights.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in 11 states, the laws are much stricter. In some states you lose your right to vote forever.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in Kentucky the governor is the only one who can restore voting rights. The ex-offender must complete an application. It is up to the governor to accept or deny the application.</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“Anyone convicted of a felony in Virginia automatically loses their civil rights - the right to vote, serve on a jury, run for office, become a notary public and carry a firearm. The Constitution of Virginia gives the Governor the sole discretion to restore civil rights, not including firearm rights.” - </a:t>
            </a:r>
            <a:r>
              <a:rPr lang="en-US" dirty="0">
                <a:hlinkClick r:id="rId3"/>
              </a:rPr>
              <a:t>https://www.restore.virginia.gov/frequently-asked-questions/</a:t>
            </a:r>
            <a:r>
              <a:rPr lang="en-US" dirty="0"/>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1177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F9966164-B82E-1646-83AC-792616C5E904}" type="slidenum">
              <a:rPr lang="en-US" altLang="en-US">
                <a:latin typeface="Calibri" charset="0"/>
              </a:rPr>
              <a:pPr/>
              <a:t>5</a:t>
            </a:fld>
            <a:endParaRPr lang="en-US" altLang="en-US">
              <a:latin typeface="Calibri" charset="0"/>
            </a:endParaRPr>
          </a:p>
        </p:txBody>
      </p:sp>
    </p:spTree>
    <p:extLst>
      <p:ext uri="{BB962C8B-B14F-4D97-AF65-F5344CB8AC3E}">
        <p14:creationId xmlns:p14="http://schemas.microsoft.com/office/powerpoint/2010/main" val="3218517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 </a:t>
            </a:r>
          </a:p>
          <a:p>
            <a:endParaRPr lang="en-US" dirty="0"/>
          </a:p>
          <a:p>
            <a:r>
              <a:rPr lang="en-US" dirty="0"/>
              <a:t>These are some specifics around select states and recent laws and actions that took place regarding voting rights for incarcerated and formerly incarcerated people. </a:t>
            </a:r>
          </a:p>
          <a:p>
            <a:endParaRPr lang="en-US" dirty="0"/>
          </a:p>
          <a:p>
            <a:r>
              <a:rPr lang="en-US" dirty="0"/>
              <a:t>As you can see, Governors are the only ones who can restore voting rights in some states. Depending on your state, you can call your governor and demand that they restore voting rights to incarcerated and formerly incarcerated people. </a:t>
            </a:r>
          </a:p>
          <a:p>
            <a:endParaRPr lang="en-US" dirty="0"/>
          </a:p>
          <a:p>
            <a:r>
              <a:rPr lang="en-US" dirty="0"/>
              <a:t>*Note: Go to previous slide if you’d like to see what state each of these notes apply to.*</a:t>
            </a:r>
          </a:p>
        </p:txBody>
      </p:sp>
      <p:sp>
        <p:nvSpPr>
          <p:cNvPr id="4" name="Slide Number Placeholder 3"/>
          <p:cNvSpPr>
            <a:spLocks noGrp="1"/>
          </p:cNvSpPr>
          <p:nvPr>
            <p:ph type="sldNum" sz="quarter" idx="5"/>
          </p:nvPr>
        </p:nvSpPr>
        <p:spPr/>
        <p:txBody>
          <a:bodyPr/>
          <a:lstStyle/>
          <a:p>
            <a:fld id="{78F6A250-E30C-E749-B364-8D3B764A41FE}" type="slidenum">
              <a:rPr lang="en-US" smtClean="0"/>
              <a:t>6</a:t>
            </a:fld>
            <a:endParaRPr lang="en-US"/>
          </a:p>
        </p:txBody>
      </p:sp>
    </p:spTree>
    <p:extLst>
      <p:ext uri="{BB962C8B-B14F-4D97-AF65-F5344CB8AC3E}">
        <p14:creationId xmlns:p14="http://schemas.microsoft.com/office/powerpoint/2010/main" val="2906712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F6A250-E30C-E749-B364-8D3B764A41FE}" type="slidenum">
              <a:rPr lang="en-US" smtClean="0"/>
              <a:t>7</a:t>
            </a:fld>
            <a:endParaRPr lang="en-US"/>
          </a:p>
        </p:txBody>
      </p:sp>
    </p:spTree>
    <p:extLst>
      <p:ext uri="{BB962C8B-B14F-4D97-AF65-F5344CB8AC3E}">
        <p14:creationId xmlns:p14="http://schemas.microsoft.com/office/powerpoint/2010/main" val="3275349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fourth largest disenfranchised community are residents of U.S. territories. </a:t>
            </a:r>
          </a:p>
          <a:p>
            <a:endParaRPr lang="en-US" altLang="en-US" dirty="0"/>
          </a:p>
          <a:p>
            <a:r>
              <a:rPr lang="en-US" sz="1200" b="0" i="0" kern="1200" dirty="0">
                <a:solidFill>
                  <a:schemeClr val="tx1"/>
                </a:solidFill>
                <a:effectLst/>
                <a:latin typeface="+mn-lt"/>
                <a:ea typeface="+mn-ea"/>
                <a:cs typeface="+mn-cs"/>
              </a:rPr>
              <a:t>People born in Guam, the Virgin Islands, the Northern Mariana Islands, American Samoa, and Puerto Rico are all Americans. They vote in US congressional elections and presidential primaries. But Americans born in these territories can't vote for president. Not unless they move to the mainland, except for American Samoans who are not U.S. Citizens. (They are only considered U.S. nationals). </a:t>
            </a:r>
          </a:p>
          <a:p>
            <a:endParaRPr lang="en-US" altLang="en-US" sz="1200" b="0" i="0" kern="1200" dirty="0">
              <a:solidFill>
                <a:schemeClr val="tx1"/>
              </a:solidFill>
              <a:effectLst/>
              <a:latin typeface="+mn-lt"/>
              <a:ea typeface="+mn-ea"/>
              <a:cs typeface="+mn-cs"/>
            </a:endParaRPr>
          </a:p>
        </p:txBody>
      </p:sp>
      <p:sp>
        <p:nvSpPr>
          <p:cNvPr id="1054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A111C01B-C8DF-114A-961A-80AE6E675660}" type="slidenum">
              <a:rPr lang="en-US" altLang="en-US">
                <a:latin typeface="Calibri" charset="0"/>
              </a:rPr>
              <a:pPr/>
              <a:t>8</a:t>
            </a:fld>
            <a:endParaRPr lang="en-US" altLang="en-US">
              <a:latin typeface="Calibri" charset="0"/>
            </a:endParaRPr>
          </a:p>
        </p:txBody>
      </p:sp>
    </p:spTree>
    <p:extLst>
      <p:ext uri="{BB962C8B-B14F-4D97-AF65-F5344CB8AC3E}">
        <p14:creationId xmlns:p14="http://schemas.microsoft.com/office/powerpoint/2010/main" val="3401075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F6A250-E30C-E749-B364-8D3B764A41FE}" type="slidenum">
              <a:rPr lang="en-US" smtClean="0"/>
              <a:t>9</a:t>
            </a:fld>
            <a:endParaRPr lang="en-US"/>
          </a:p>
        </p:txBody>
      </p:sp>
    </p:spTree>
    <p:extLst>
      <p:ext uri="{BB962C8B-B14F-4D97-AF65-F5344CB8AC3E}">
        <p14:creationId xmlns:p14="http://schemas.microsoft.com/office/powerpoint/2010/main" val="2131575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98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198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FA151992-061D-4746-B015-614F5A6EBAE6}" type="slidenum">
              <a:rPr lang="en-US" altLang="en-US">
                <a:latin typeface="Calibri" charset="0"/>
              </a:rPr>
              <a:pPr/>
              <a:t>10</a:t>
            </a:fld>
            <a:endParaRPr lang="en-US" altLang="en-US">
              <a:latin typeface="Calibri" charset="0"/>
            </a:endParaRPr>
          </a:p>
        </p:txBody>
      </p:sp>
    </p:spTree>
    <p:extLst>
      <p:ext uri="{BB962C8B-B14F-4D97-AF65-F5344CB8AC3E}">
        <p14:creationId xmlns:p14="http://schemas.microsoft.com/office/powerpoint/2010/main" val="429432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0A30-D28D-8446-AC9D-9A87716092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69D1F0-EC39-2B46-A876-3631FD3AC7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4EFF21-DE3B-1840-887A-76340AD1E200}"/>
              </a:ext>
            </a:extLst>
          </p:cNvPr>
          <p:cNvSpPr>
            <a:spLocks noGrp="1"/>
          </p:cNvSpPr>
          <p:nvPr>
            <p:ph type="dt" sz="half" idx="10"/>
          </p:nvPr>
        </p:nvSpPr>
        <p:spPr/>
        <p:txBody>
          <a:bodyPr/>
          <a:lstStyle/>
          <a:p>
            <a:fld id="{4E933BFB-99F5-654B-A6F8-F0B98D467234}" type="datetimeFigureOut">
              <a:rPr lang="en-US" smtClean="0"/>
              <a:t>7/8/22</a:t>
            </a:fld>
            <a:endParaRPr lang="en-US"/>
          </a:p>
        </p:txBody>
      </p:sp>
      <p:sp>
        <p:nvSpPr>
          <p:cNvPr id="5" name="Footer Placeholder 4">
            <a:extLst>
              <a:ext uri="{FF2B5EF4-FFF2-40B4-BE49-F238E27FC236}">
                <a16:creationId xmlns:a16="http://schemas.microsoft.com/office/drawing/2014/main" id="{D9273CBA-29F9-F247-857E-7A8BDD6B6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13EDD4-F617-4D49-9781-14AC9ACCB97F}"/>
              </a:ext>
            </a:extLst>
          </p:cNvPr>
          <p:cNvSpPr>
            <a:spLocks noGrp="1"/>
          </p:cNvSpPr>
          <p:nvPr>
            <p:ph type="sldNum" sz="quarter" idx="12"/>
          </p:nvPr>
        </p:nvSpPr>
        <p:spPr/>
        <p:txBody>
          <a:bodyPr/>
          <a:lstStyle/>
          <a:p>
            <a:fld id="{D38423DF-83C8-054E-B7F6-8672B683DFCB}" type="slidenum">
              <a:rPr lang="en-US" smtClean="0"/>
              <a:t>‹#›</a:t>
            </a:fld>
            <a:endParaRPr lang="en-US"/>
          </a:p>
        </p:txBody>
      </p:sp>
    </p:spTree>
    <p:extLst>
      <p:ext uri="{BB962C8B-B14F-4D97-AF65-F5344CB8AC3E}">
        <p14:creationId xmlns:p14="http://schemas.microsoft.com/office/powerpoint/2010/main" val="4066001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31120-5E34-EF44-90D1-E264939424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C6C7DA-063B-2D4A-979E-23564354CF4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10515-6FA0-354A-9336-E8D6F29A85D9}"/>
              </a:ext>
            </a:extLst>
          </p:cNvPr>
          <p:cNvSpPr>
            <a:spLocks noGrp="1"/>
          </p:cNvSpPr>
          <p:nvPr>
            <p:ph type="dt" sz="half" idx="10"/>
          </p:nvPr>
        </p:nvSpPr>
        <p:spPr/>
        <p:txBody>
          <a:bodyPr/>
          <a:lstStyle/>
          <a:p>
            <a:fld id="{4E933BFB-99F5-654B-A6F8-F0B98D467234}" type="datetimeFigureOut">
              <a:rPr lang="en-US" smtClean="0"/>
              <a:t>7/8/22</a:t>
            </a:fld>
            <a:endParaRPr lang="en-US"/>
          </a:p>
        </p:txBody>
      </p:sp>
      <p:sp>
        <p:nvSpPr>
          <p:cNvPr id="5" name="Footer Placeholder 4">
            <a:extLst>
              <a:ext uri="{FF2B5EF4-FFF2-40B4-BE49-F238E27FC236}">
                <a16:creationId xmlns:a16="http://schemas.microsoft.com/office/drawing/2014/main" id="{677BFA27-3097-6E43-A149-CF2BD26D1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18E41-C462-BA47-887F-98B4CCCF3169}"/>
              </a:ext>
            </a:extLst>
          </p:cNvPr>
          <p:cNvSpPr>
            <a:spLocks noGrp="1"/>
          </p:cNvSpPr>
          <p:nvPr>
            <p:ph type="sldNum" sz="quarter" idx="12"/>
          </p:nvPr>
        </p:nvSpPr>
        <p:spPr/>
        <p:txBody>
          <a:bodyPr/>
          <a:lstStyle/>
          <a:p>
            <a:fld id="{D38423DF-83C8-054E-B7F6-8672B683DFCB}" type="slidenum">
              <a:rPr lang="en-US" smtClean="0"/>
              <a:t>‹#›</a:t>
            </a:fld>
            <a:endParaRPr lang="en-US"/>
          </a:p>
        </p:txBody>
      </p:sp>
    </p:spTree>
    <p:extLst>
      <p:ext uri="{BB962C8B-B14F-4D97-AF65-F5344CB8AC3E}">
        <p14:creationId xmlns:p14="http://schemas.microsoft.com/office/powerpoint/2010/main" val="3078376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3A29AD-1347-854B-9E4C-A0B37E7FE7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888DC7-3FE7-D44A-9726-7AD1C95353D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D5AB5-19C3-924E-BE2F-05EB7F64E92C}"/>
              </a:ext>
            </a:extLst>
          </p:cNvPr>
          <p:cNvSpPr>
            <a:spLocks noGrp="1"/>
          </p:cNvSpPr>
          <p:nvPr>
            <p:ph type="dt" sz="half" idx="10"/>
          </p:nvPr>
        </p:nvSpPr>
        <p:spPr/>
        <p:txBody>
          <a:bodyPr/>
          <a:lstStyle/>
          <a:p>
            <a:fld id="{4E933BFB-99F5-654B-A6F8-F0B98D467234}" type="datetimeFigureOut">
              <a:rPr lang="en-US" smtClean="0"/>
              <a:t>7/8/22</a:t>
            </a:fld>
            <a:endParaRPr lang="en-US"/>
          </a:p>
        </p:txBody>
      </p:sp>
      <p:sp>
        <p:nvSpPr>
          <p:cNvPr id="5" name="Footer Placeholder 4">
            <a:extLst>
              <a:ext uri="{FF2B5EF4-FFF2-40B4-BE49-F238E27FC236}">
                <a16:creationId xmlns:a16="http://schemas.microsoft.com/office/drawing/2014/main" id="{3C85AB87-6034-064D-8904-6AF2672ED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28E2F-7864-234E-A2C5-BC412ECE0E7B}"/>
              </a:ext>
            </a:extLst>
          </p:cNvPr>
          <p:cNvSpPr>
            <a:spLocks noGrp="1"/>
          </p:cNvSpPr>
          <p:nvPr>
            <p:ph type="sldNum" sz="quarter" idx="12"/>
          </p:nvPr>
        </p:nvSpPr>
        <p:spPr/>
        <p:txBody>
          <a:bodyPr/>
          <a:lstStyle/>
          <a:p>
            <a:fld id="{D38423DF-83C8-054E-B7F6-8672B683DFCB}" type="slidenum">
              <a:rPr lang="en-US" smtClean="0"/>
              <a:t>‹#›</a:t>
            </a:fld>
            <a:endParaRPr lang="en-US"/>
          </a:p>
        </p:txBody>
      </p:sp>
    </p:spTree>
    <p:extLst>
      <p:ext uri="{BB962C8B-B14F-4D97-AF65-F5344CB8AC3E}">
        <p14:creationId xmlns:p14="http://schemas.microsoft.com/office/powerpoint/2010/main" val="288397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D8310-F9F3-D643-B29B-165FE899F9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051614-249E-3342-80BD-4A0D375BDE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D06C67-BB6B-7E46-8E5B-702CAEA1CEF9}"/>
              </a:ext>
            </a:extLst>
          </p:cNvPr>
          <p:cNvSpPr>
            <a:spLocks noGrp="1"/>
          </p:cNvSpPr>
          <p:nvPr>
            <p:ph type="dt" sz="half" idx="10"/>
          </p:nvPr>
        </p:nvSpPr>
        <p:spPr/>
        <p:txBody>
          <a:bodyPr/>
          <a:lstStyle/>
          <a:p>
            <a:fld id="{4E933BFB-99F5-654B-A6F8-F0B98D467234}" type="datetimeFigureOut">
              <a:rPr lang="en-US" smtClean="0"/>
              <a:t>7/8/22</a:t>
            </a:fld>
            <a:endParaRPr lang="en-US"/>
          </a:p>
        </p:txBody>
      </p:sp>
      <p:sp>
        <p:nvSpPr>
          <p:cNvPr id="5" name="Footer Placeholder 4">
            <a:extLst>
              <a:ext uri="{FF2B5EF4-FFF2-40B4-BE49-F238E27FC236}">
                <a16:creationId xmlns:a16="http://schemas.microsoft.com/office/drawing/2014/main" id="{BE8F2B68-9D94-4541-ACC0-B9905BFB7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56BEB8-5E6B-9B47-AB4E-534B2317E52E}"/>
              </a:ext>
            </a:extLst>
          </p:cNvPr>
          <p:cNvSpPr>
            <a:spLocks noGrp="1"/>
          </p:cNvSpPr>
          <p:nvPr>
            <p:ph type="sldNum" sz="quarter" idx="12"/>
          </p:nvPr>
        </p:nvSpPr>
        <p:spPr/>
        <p:txBody>
          <a:bodyPr/>
          <a:lstStyle/>
          <a:p>
            <a:fld id="{D38423DF-83C8-054E-B7F6-8672B683DFCB}" type="slidenum">
              <a:rPr lang="en-US" smtClean="0"/>
              <a:t>‹#›</a:t>
            </a:fld>
            <a:endParaRPr lang="en-US"/>
          </a:p>
        </p:txBody>
      </p:sp>
    </p:spTree>
    <p:extLst>
      <p:ext uri="{BB962C8B-B14F-4D97-AF65-F5344CB8AC3E}">
        <p14:creationId xmlns:p14="http://schemas.microsoft.com/office/powerpoint/2010/main" val="1688858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23EC-3D8A-634B-9B6C-4680B2AF35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1507BA-576A-E244-9E63-CA634F9EC2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370B13-66B9-5342-B89A-69A6F591874A}"/>
              </a:ext>
            </a:extLst>
          </p:cNvPr>
          <p:cNvSpPr>
            <a:spLocks noGrp="1"/>
          </p:cNvSpPr>
          <p:nvPr>
            <p:ph type="dt" sz="half" idx="10"/>
          </p:nvPr>
        </p:nvSpPr>
        <p:spPr/>
        <p:txBody>
          <a:bodyPr/>
          <a:lstStyle/>
          <a:p>
            <a:fld id="{4E933BFB-99F5-654B-A6F8-F0B98D467234}" type="datetimeFigureOut">
              <a:rPr lang="en-US" smtClean="0"/>
              <a:t>7/8/22</a:t>
            </a:fld>
            <a:endParaRPr lang="en-US"/>
          </a:p>
        </p:txBody>
      </p:sp>
      <p:sp>
        <p:nvSpPr>
          <p:cNvPr id="5" name="Footer Placeholder 4">
            <a:extLst>
              <a:ext uri="{FF2B5EF4-FFF2-40B4-BE49-F238E27FC236}">
                <a16:creationId xmlns:a16="http://schemas.microsoft.com/office/drawing/2014/main" id="{BDE86929-41C5-ED4A-B132-C4AB803B7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A78CBB-2B78-C04D-8B19-7E5F9BA19042}"/>
              </a:ext>
            </a:extLst>
          </p:cNvPr>
          <p:cNvSpPr>
            <a:spLocks noGrp="1"/>
          </p:cNvSpPr>
          <p:nvPr>
            <p:ph type="sldNum" sz="quarter" idx="12"/>
          </p:nvPr>
        </p:nvSpPr>
        <p:spPr/>
        <p:txBody>
          <a:bodyPr/>
          <a:lstStyle/>
          <a:p>
            <a:fld id="{D38423DF-83C8-054E-B7F6-8672B683DFCB}" type="slidenum">
              <a:rPr lang="en-US" smtClean="0"/>
              <a:t>‹#›</a:t>
            </a:fld>
            <a:endParaRPr lang="en-US"/>
          </a:p>
        </p:txBody>
      </p:sp>
    </p:spTree>
    <p:extLst>
      <p:ext uri="{BB962C8B-B14F-4D97-AF65-F5344CB8AC3E}">
        <p14:creationId xmlns:p14="http://schemas.microsoft.com/office/powerpoint/2010/main" val="2935554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40774-EA38-1647-AC40-BE0E688781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905D9E-7DB8-B041-AD79-2E438DEED0A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01B373-70B4-F243-ABFC-293FDE9D1E9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8D032F-AFD5-8C48-A1B5-EEC245FEF2D8}"/>
              </a:ext>
            </a:extLst>
          </p:cNvPr>
          <p:cNvSpPr>
            <a:spLocks noGrp="1"/>
          </p:cNvSpPr>
          <p:nvPr>
            <p:ph type="dt" sz="half" idx="10"/>
          </p:nvPr>
        </p:nvSpPr>
        <p:spPr/>
        <p:txBody>
          <a:bodyPr/>
          <a:lstStyle/>
          <a:p>
            <a:fld id="{4E933BFB-99F5-654B-A6F8-F0B98D467234}" type="datetimeFigureOut">
              <a:rPr lang="en-US" smtClean="0"/>
              <a:t>7/8/22</a:t>
            </a:fld>
            <a:endParaRPr lang="en-US"/>
          </a:p>
        </p:txBody>
      </p:sp>
      <p:sp>
        <p:nvSpPr>
          <p:cNvPr id="6" name="Footer Placeholder 5">
            <a:extLst>
              <a:ext uri="{FF2B5EF4-FFF2-40B4-BE49-F238E27FC236}">
                <a16:creationId xmlns:a16="http://schemas.microsoft.com/office/drawing/2014/main" id="{C85958A7-8C2B-394F-BFE5-32EE656478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D8983D-85C0-6D45-AC02-EFF67E44738D}"/>
              </a:ext>
            </a:extLst>
          </p:cNvPr>
          <p:cNvSpPr>
            <a:spLocks noGrp="1"/>
          </p:cNvSpPr>
          <p:nvPr>
            <p:ph type="sldNum" sz="quarter" idx="12"/>
          </p:nvPr>
        </p:nvSpPr>
        <p:spPr/>
        <p:txBody>
          <a:bodyPr/>
          <a:lstStyle/>
          <a:p>
            <a:fld id="{D38423DF-83C8-054E-B7F6-8672B683DFCB}" type="slidenum">
              <a:rPr lang="en-US" smtClean="0"/>
              <a:t>‹#›</a:t>
            </a:fld>
            <a:endParaRPr lang="en-US"/>
          </a:p>
        </p:txBody>
      </p:sp>
    </p:spTree>
    <p:extLst>
      <p:ext uri="{BB962C8B-B14F-4D97-AF65-F5344CB8AC3E}">
        <p14:creationId xmlns:p14="http://schemas.microsoft.com/office/powerpoint/2010/main" val="2760446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119D9-5272-244A-B46B-47C1E0BF4E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F2C228-0DD5-5B42-9164-4BC0B646B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0B4B16C-1435-1B47-A642-DFDA298BB0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860BDE-EA86-184C-8A42-2D43290D66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2225BB-F358-3042-B065-8A90040123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984363-4B2B-AA42-B8CB-434F520C7C5B}"/>
              </a:ext>
            </a:extLst>
          </p:cNvPr>
          <p:cNvSpPr>
            <a:spLocks noGrp="1"/>
          </p:cNvSpPr>
          <p:nvPr>
            <p:ph type="dt" sz="half" idx="10"/>
          </p:nvPr>
        </p:nvSpPr>
        <p:spPr/>
        <p:txBody>
          <a:bodyPr/>
          <a:lstStyle/>
          <a:p>
            <a:fld id="{4E933BFB-99F5-654B-A6F8-F0B98D467234}" type="datetimeFigureOut">
              <a:rPr lang="en-US" smtClean="0"/>
              <a:t>7/8/22</a:t>
            </a:fld>
            <a:endParaRPr lang="en-US"/>
          </a:p>
        </p:txBody>
      </p:sp>
      <p:sp>
        <p:nvSpPr>
          <p:cNvPr id="8" name="Footer Placeholder 7">
            <a:extLst>
              <a:ext uri="{FF2B5EF4-FFF2-40B4-BE49-F238E27FC236}">
                <a16:creationId xmlns:a16="http://schemas.microsoft.com/office/drawing/2014/main" id="{2574A0C7-5ACA-6F4B-BC5D-8BC1EF332C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4209FF-25F8-E742-8633-8973A8A67E50}"/>
              </a:ext>
            </a:extLst>
          </p:cNvPr>
          <p:cNvSpPr>
            <a:spLocks noGrp="1"/>
          </p:cNvSpPr>
          <p:nvPr>
            <p:ph type="sldNum" sz="quarter" idx="12"/>
          </p:nvPr>
        </p:nvSpPr>
        <p:spPr/>
        <p:txBody>
          <a:bodyPr/>
          <a:lstStyle/>
          <a:p>
            <a:fld id="{D38423DF-83C8-054E-B7F6-8672B683DFCB}" type="slidenum">
              <a:rPr lang="en-US" smtClean="0"/>
              <a:t>‹#›</a:t>
            </a:fld>
            <a:endParaRPr lang="en-US"/>
          </a:p>
        </p:txBody>
      </p:sp>
    </p:spTree>
    <p:extLst>
      <p:ext uri="{BB962C8B-B14F-4D97-AF65-F5344CB8AC3E}">
        <p14:creationId xmlns:p14="http://schemas.microsoft.com/office/powerpoint/2010/main" val="352662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B20F2-71D4-8E4C-9EDC-809C7A3384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2109A1-80F6-DE4B-9801-342E02C9FD85}"/>
              </a:ext>
            </a:extLst>
          </p:cNvPr>
          <p:cNvSpPr>
            <a:spLocks noGrp="1"/>
          </p:cNvSpPr>
          <p:nvPr>
            <p:ph type="dt" sz="half" idx="10"/>
          </p:nvPr>
        </p:nvSpPr>
        <p:spPr/>
        <p:txBody>
          <a:bodyPr/>
          <a:lstStyle/>
          <a:p>
            <a:fld id="{4E933BFB-99F5-654B-A6F8-F0B98D467234}" type="datetimeFigureOut">
              <a:rPr lang="en-US" smtClean="0"/>
              <a:t>7/8/22</a:t>
            </a:fld>
            <a:endParaRPr lang="en-US"/>
          </a:p>
        </p:txBody>
      </p:sp>
      <p:sp>
        <p:nvSpPr>
          <p:cNvPr id="4" name="Footer Placeholder 3">
            <a:extLst>
              <a:ext uri="{FF2B5EF4-FFF2-40B4-BE49-F238E27FC236}">
                <a16:creationId xmlns:a16="http://schemas.microsoft.com/office/drawing/2014/main" id="{4D0E94BE-23EE-654C-8AC7-0C9159F05D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C5C8F9-5CBD-224A-BE15-E730EC0393F6}"/>
              </a:ext>
            </a:extLst>
          </p:cNvPr>
          <p:cNvSpPr>
            <a:spLocks noGrp="1"/>
          </p:cNvSpPr>
          <p:nvPr>
            <p:ph type="sldNum" sz="quarter" idx="12"/>
          </p:nvPr>
        </p:nvSpPr>
        <p:spPr/>
        <p:txBody>
          <a:bodyPr/>
          <a:lstStyle/>
          <a:p>
            <a:fld id="{D38423DF-83C8-054E-B7F6-8672B683DFCB}" type="slidenum">
              <a:rPr lang="en-US" smtClean="0"/>
              <a:t>‹#›</a:t>
            </a:fld>
            <a:endParaRPr lang="en-US"/>
          </a:p>
        </p:txBody>
      </p:sp>
    </p:spTree>
    <p:extLst>
      <p:ext uri="{BB962C8B-B14F-4D97-AF65-F5344CB8AC3E}">
        <p14:creationId xmlns:p14="http://schemas.microsoft.com/office/powerpoint/2010/main" val="1416215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A4186E-F0DB-3C4A-94F8-143F692907BB}"/>
              </a:ext>
            </a:extLst>
          </p:cNvPr>
          <p:cNvSpPr>
            <a:spLocks noGrp="1"/>
          </p:cNvSpPr>
          <p:nvPr>
            <p:ph type="dt" sz="half" idx="10"/>
          </p:nvPr>
        </p:nvSpPr>
        <p:spPr/>
        <p:txBody>
          <a:bodyPr/>
          <a:lstStyle/>
          <a:p>
            <a:fld id="{4E933BFB-99F5-654B-A6F8-F0B98D467234}" type="datetimeFigureOut">
              <a:rPr lang="en-US" smtClean="0"/>
              <a:t>7/8/22</a:t>
            </a:fld>
            <a:endParaRPr lang="en-US"/>
          </a:p>
        </p:txBody>
      </p:sp>
      <p:sp>
        <p:nvSpPr>
          <p:cNvPr id="3" name="Footer Placeholder 2">
            <a:extLst>
              <a:ext uri="{FF2B5EF4-FFF2-40B4-BE49-F238E27FC236}">
                <a16:creationId xmlns:a16="http://schemas.microsoft.com/office/drawing/2014/main" id="{CA015183-A288-824A-82F2-A0D51A4932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1A0343-983C-A145-9672-710B06CE864E}"/>
              </a:ext>
            </a:extLst>
          </p:cNvPr>
          <p:cNvSpPr>
            <a:spLocks noGrp="1"/>
          </p:cNvSpPr>
          <p:nvPr>
            <p:ph type="sldNum" sz="quarter" idx="12"/>
          </p:nvPr>
        </p:nvSpPr>
        <p:spPr/>
        <p:txBody>
          <a:bodyPr/>
          <a:lstStyle/>
          <a:p>
            <a:fld id="{D38423DF-83C8-054E-B7F6-8672B683DFCB}" type="slidenum">
              <a:rPr lang="en-US" smtClean="0"/>
              <a:t>‹#›</a:t>
            </a:fld>
            <a:endParaRPr lang="en-US"/>
          </a:p>
        </p:txBody>
      </p:sp>
    </p:spTree>
    <p:extLst>
      <p:ext uri="{BB962C8B-B14F-4D97-AF65-F5344CB8AC3E}">
        <p14:creationId xmlns:p14="http://schemas.microsoft.com/office/powerpoint/2010/main" val="3931365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3F5FA-4DB3-0441-935E-4CCB7B20B4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4FD9F9-6EC4-0946-9B7E-DD0E436C8C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139308-D7C3-E446-93EC-AFE737AC1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E5181D-8210-D041-B275-7A46A712718A}"/>
              </a:ext>
            </a:extLst>
          </p:cNvPr>
          <p:cNvSpPr>
            <a:spLocks noGrp="1"/>
          </p:cNvSpPr>
          <p:nvPr>
            <p:ph type="dt" sz="half" idx="10"/>
          </p:nvPr>
        </p:nvSpPr>
        <p:spPr/>
        <p:txBody>
          <a:bodyPr/>
          <a:lstStyle/>
          <a:p>
            <a:fld id="{4E933BFB-99F5-654B-A6F8-F0B98D467234}" type="datetimeFigureOut">
              <a:rPr lang="en-US" smtClean="0"/>
              <a:t>7/8/22</a:t>
            </a:fld>
            <a:endParaRPr lang="en-US"/>
          </a:p>
        </p:txBody>
      </p:sp>
      <p:sp>
        <p:nvSpPr>
          <p:cNvPr id="6" name="Footer Placeholder 5">
            <a:extLst>
              <a:ext uri="{FF2B5EF4-FFF2-40B4-BE49-F238E27FC236}">
                <a16:creationId xmlns:a16="http://schemas.microsoft.com/office/drawing/2014/main" id="{225FDE53-2FE1-DE43-886F-1B0D4CF47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751722-C3F6-D744-8972-B955E3976CA1}"/>
              </a:ext>
            </a:extLst>
          </p:cNvPr>
          <p:cNvSpPr>
            <a:spLocks noGrp="1"/>
          </p:cNvSpPr>
          <p:nvPr>
            <p:ph type="sldNum" sz="quarter" idx="12"/>
          </p:nvPr>
        </p:nvSpPr>
        <p:spPr/>
        <p:txBody>
          <a:bodyPr/>
          <a:lstStyle/>
          <a:p>
            <a:fld id="{D38423DF-83C8-054E-B7F6-8672B683DFCB}" type="slidenum">
              <a:rPr lang="en-US" smtClean="0"/>
              <a:t>‹#›</a:t>
            </a:fld>
            <a:endParaRPr lang="en-US"/>
          </a:p>
        </p:txBody>
      </p:sp>
    </p:spTree>
    <p:extLst>
      <p:ext uri="{BB962C8B-B14F-4D97-AF65-F5344CB8AC3E}">
        <p14:creationId xmlns:p14="http://schemas.microsoft.com/office/powerpoint/2010/main" val="4157061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E6747-4EC5-9342-A72E-277B249F7D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5BAEA8-9F72-CF49-A863-3D41265F8B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BBF1DC-2FBE-8D45-8640-7A73A5E62E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4B0479-038F-9B47-A1ED-56CCA14419B0}"/>
              </a:ext>
            </a:extLst>
          </p:cNvPr>
          <p:cNvSpPr>
            <a:spLocks noGrp="1"/>
          </p:cNvSpPr>
          <p:nvPr>
            <p:ph type="dt" sz="half" idx="10"/>
          </p:nvPr>
        </p:nvSpPr>
        <p:spPr/>
        <p:txBody>
          <a:bodyPr/>
          <a:lstStyle/>
          <a:p>
            <a:fld id="{4E933BFB-99F5-654B-A6F8-F0B98D467234}" type="datetimeFigureOut">
              <a:rPr lang="en-US" smtClean="0"/>
              <a:t>7/8/22</a:t>
            </a:fld>
            <a:endParaRPr lang="en-US"/>
          </a:p>
        </p:txBody>
      </p:sp>
      <p:sp>
        <p:nvSpPr>
          <p:cNvPr id="6" name="Footer Placeholder 5">
            <a:extLst>
              <a:ext uri="{FF2B5EF4-FFF2-40B4-BE49-F238E27FC236}">
                <a16:creationId xmlns:a16="http://schemas.microsoft.com/office/drawing/2014/main" id="{F6C3F768-4B99-0C4C-9A72-339673B758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48D158-A3D4-7240-B1C1-EDE45B219665}"/>
              </a:ext>
            </a:extLst>
          </p:cNvPr>
          <p:cNvSpPr>
            <a:spLocks noGrp="1"/>
          </p:cNvSpPr>
          <p:nvPr>
            <p:ph type="sldNum" sz="quarter" idx="12"/>
          </p:nvPr>
        </p:nvSpPr>
        <p:spPr/>
        <p:txBody>
          <a:bodyPr/>
          <a:lstStyle/>
          <a:p>
            <a:fld id="{D38423DF-83C8-054E-B7F6-8672B683DFCB}" type="slidenum">
              <a:rPr lang="en-US" smtClean="0"/>
              <a:t>‹#›</a:t>
            </a:fld>
            <a:endParaRPr lang="en-US"/>
          </a:p>
        </p:txBody>
      </p:sp>
    </p:spTree>
    <p:extLst>
      <p:ext uri="{BB962C8B-B14F-4D97-AF65-F5344CB8AC3E}">
        <p14:creationId xmlns:p14="http://schemas.microsoft.com/office/powerpoint/2010/main" val="176117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A42918-C524-DC46-8717-5A5C0F5BD7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497388-CC16-A14F-BADC-95D2784788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F3BD07-F39A-F345-8A12-0E7F4C8FB4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33BFB-99F5-654B-A6F8-F0B98D467234}" type="datetimeFigureOut">
              <a:rPr lang="en-US" smtClean="0"/>
              <a:t>7/8/22</a:t>
            </a:fld>
            <a:endParaRPr lang="en-US"/>
          </a:p>
        </p:txBody>
      </p:sp>
      <p:sp>
        <p:nvSpPr>
          <p:cNvPr id="5" name="Footer Placeholder 4">
            <a:extLst>
              <a:ext uri="{FF2B5EF4-FFF2-40B4-BE49-F238E27FC236}">
                <a16:creationId xmlns:a16="http://schemas.microsoft.com/office/drawing/2014/main" id="{02DA5246-298E-394C-8C96-E511063B58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ED0E1A-5491-664C-A96F-7A2D8A2398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423DF-83C8-054E-B7F6-8672B683DFCB}" type="slidenum">
              <a:rPr lang="en-US" smtClean="0"/>
              <a:t>‹#›</a:t>
            </a:fld>
            <a:endParaRPr lang="en-US"/>
          </a:p>
        </p:txBody>
      </p:sp>
    </p:spTree>
    <p:extLst>
      <p:ext uri="{BB962C8B-B14F-4D97-AF65-F5344CB8AC3E}">
        <p14:creationId xmlns:p14="http://schemas.microsoft.com/office/powerpoint/2010/main" val="2643708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A2FC0A-74E9-9540-BFD2-8502E166721D}"/>
              </a:ext>
            </a:extLst>
          </p:cNvPr>
          <p:cNvSpPr txBox="1"/>
          <p:nvPr/>
        </p:nvSpPr>
        <p:spPr>
          <a:xfrm>
            <a:off x="549835" y="87930"/>
            <a:ext cx="11092327" cy="1323439"/>
          </a:xfrm>
          <a:prstGeom prst="rect">
            <a:avLst/>
          </a:prstGeom>
          <a:noFill/>
        </p:spPr>
        <p:txBody>
          <a:bodyPr wrap="square" rtlCol="0">
            <a:spAutoFit/>
          </a:bodyPr>
          <a:lstStyle/>
          <a:p>
            <a:pPr algn="ctr"/>
            <a:r>
              <a:rPr lang="en-US" sz="4000" b="1" dirty="0">
                <a:solidFill>
                  <a:schemeClr val="bg1"/>
                </a:solidFill>
              </a:rPr>
              <a:t>Who Can’t Legally Vote In the United States during the General Elections? </a:t>
            </a:r>
          </a:p>
        </p:txBody>
      </p:sp>
      <p:pic>
        <p:nvPicPr>
          <p:cNvPr id="4" name="Picture 3" descr="A close up of a logo&#10;&#10;Description automatically generated">
            <a:extLst>
              <a:ext uri="{FF2B5EF4-FFF2-40B4-BE49-F238E27FC236}">
                <a16:creationId xmlns:a16="http://schemas.microsoft.com/office/drawing/2014/main" id="{0EACA16B-2AE4-B542-85EE-09F7129CCE6A}"/>
              </a:ext>
            </a:extLst>
          </p:cNvPr>
          <p:cNvPicPr>
            <a:picLocks noChangeAspect="1"/>
          </p:cNvPicPr>
          <p:nvPr/>
        </p:nvPicPr>
        <p:blipFill>
          <a:blip r:embed="rId3"/>
          <a:stretch>
            <a:fillRect/>
          </a:stretch>
        </p:blipFill>
        <p:spPr>
          <a:xfrm>
            <a:off x="9959975" y="4873978"/>
            <a:ext cx="2232025" cy="1984022"/>
          </a:xfrm>
          <a:prstGeom prst="rect">
            <a:avLst/>
          </a:prstGeom>
        </p:spPr>
      </p:pic>
      <p:pic>
        <p:nvPicPr>
          <p:cNvPr id="6" name="Picture 5" descr="A close up of a sign&#10;&#10;Description automatically generated">
            <a:extLst>
              <a:ext uri="{FF2B5EF4-FFF2-40B4-BE49-F238E27FC236}">
                <a16:creationId xmlns:a16="http://schemas.microsoft.com/office/drawing/2014/main" id="{87FC7307-8ABC-9A4F-9E6E-FDB584C964E4}"/>
              </a:ext>
            </a:extLst>
          </p:cNvPr>
          <p:cNvPicPr>
            <a:picLocks noChangeAspect="1"/>
          </p:cNvPicPr>
          <p:nvPr/>
        </p:nvPicPr>
        <p:blipFill>
          <a:blip r:embed="rId4"/>
          <a:stretch>
            <a:fillRect/>
          </a:stretch>
        </p:blipFill>
        <p:spPr>
          <a:xfrm>
            <a:off x="3365498" y="1419836"/>
            <a:ext cx="5461000" cy="5461000"/>
          </a:xfrm>
          <a:prstGeom prst="rect">
            <a:avLst/>
          </a:prstGeom>
        </p:spPr>
      </p:pic>
    </p:spTree>
    <p:extLst>
      <p:ext uri="{BB962C8B-B14F-4D97-AF65-F5344CB8AC3E}">
        <p14:creationId xmlns:p14="http://schemas.microsoft.com/office/powerpoint/2010/main" val="501733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Box 3"/>
          <p:cNvSpPr txBox="1">
            <a:spLocks noChangeArrowheads="1"/>
          </p:cNvSpPr>
          <p:nvPr/>
        </p:nvSpPr>
        <p:spPr bwMode="auto">
          <a:xfrm>
            <a:off x="0" y="2474893"/>
            <a:ext cx="536162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lvl="1">
              <a:spcBef>
                <a:spcPct val="0"/>
              </a:spcBef>
              <a:buNone/>
            </a:pPr>
            <a:r>
              <a:rPr lang="en-US" altLang="en-US" dirty="0">
                <a:solidFill>
                  <a:schemeClr val="bg1"/>
                </a:solidFill>
                <a:latin typeface="Arial" charset="0"/>
              </a:rPr>
              <a:t>5. Those without specific ID </a:t>
            </a:r>
            <a:r>
              <a:rPr lang="en-US" altLang="en-US" i="1" dirty="0">
                <a:solidFill>
                  <a:schemeClr val="bg1"/>
                </a:solidFill>
                <a:latin typeface="Arial" charset="0"/>
              </a:rPr>
              <a:t>(depending on state)</a:t>
            </a:r>
          </a:p>
        </p:txBody>
      </p:sp>
      <p:pic>
        <p:nvPicPr>
          <p:cNvPr id="1026" name="Picture 2" descr="voter ID laws in every state">
            <a:extLst>
              <a:ext uri="{FF2B5EF4-FFF2-40B4-BE49-F238E27FC236}">
                <a16:creationId xmlns:a16="http://schemas.microsoft.com/office/drawing/2014/main" id="{1B3B8C2C-2057-E845-8B96-ACC70AB99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895" y="0"/>
            <a:ext cx="5807674" cy="648969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42B5C11-0150-124D-8913-A9AB98569A6A}"/>
              </a:ext>
            </a:extLst>
          </p:cNvPr>
          <p:cNvSpPr/>
          <p:nvPr/>
        </p:nvSpPr>
        <p:spPr>
          <a:xfrm>
            <a:off x="7156683" y="6489692"/>
            <a:ext cx="3118098" cy="369332"/>
          </a:xfrm>
          <a:prstGeom prst="rect">
            <a:avLst/>
          </a:prstGeom>
        </p:spPr>
        <p:txBody>
          <a:bodyPr wrap="none">
            <a:spAutoFit/>
          </a:bodyPr>
          <a:lstStyle/>
          <a:p>
            <a:r>
              <a:rPr lang="en-US" dirty="0">
                <a:solidFill>
                  <a:schemeClr val="bg1"/>
                </a:solidFill>
              </a:rPr>
              <a:t>In 2018, Graphic by Insider, Inc.</a:t>
            </a:r>
          </a:p>
        </p:txBody>
      </p:sp>
    </p:spTree>
    <p:extLst>
      <p:ext uri="{BB962C8B-B14F-4D97-AF65-F5344CB8AC3E}">
        <p14:creationId xmlns:p14="http://schemas.microsoft.com/office/powerpoint/2010/main" val="3494496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C0296C-BB03-274E-8A34-7A05FD11B418}"/>
              </a:ext>
            </a:extLst>
          </p:cNvPr>
          <p:cNvSpPr txBox="1"/>
          <p:nvPr/>
        </p:nvSpPr>
        <p:spPr>
          <a:xfrm>
            <a:off x="916259" y="1228397"/>
            <a:ext cx="10359482" cy="4401205"/>
          </a:xfrm>
          <a:prstGeom prst="rect">
            <a:avLst/>
          </a:prstGeom>
          <a:noFill/>
        </p:spPr>
        <p:txBody>
          <a:bodyPr wrap="square">
            <a:spAutoFit/>
          </a:bodyPr>
          <a:lstStyle/>
          <a:p>
            <a:pPr>
              <a:defRPr/>
            </a:pPr>
            <a:r>
              <a:rPr lang="en-US" sz="4000" b="1" dirty="0">
                <a:solidFill>
                  <a:srgbClr val="FF29B8"/>
                </a:solidFill>
              </a:rPr>
              <a:t>6. As of 2016, the constitutions of 9 states still automatically ban anyone declared mentally incompetent – which includes anyone under guardianship -- from voting. These states are Alabama, Louisiana, Massachusetts, Minnesota, Missouri, South Carolina, South Dakota, Utah and Virginia, with some exceptions.. </a:t>
            </a:r>
          </a:p>
        </p:txBody>
      </p:sp>
    </p:spTree>
    <p:extLst>
      <p:ext uri="{BB962C8B-B14F-4D97-AF65-F5344CB8AC3E}">
        <p14:creationId xmlns:p14="http://schemas.microsoft.com/office/powerpoint/2010/main" val="756543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2509" y="146713"/>
            <a:ext cx="7566981" cy="60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B03520B-5DE8-CD30-77E8-B71CAE9B8100}"/>
              </a:ext>
            </a:extLst>
          </p:cNvPr>
          <p:cNvSpPr txBox="1"/>
          <p:nvPr/>
        </p:nvSpPr>
        <p:spPr>
          <a:xfrm>
            <a:off x="4091476" y="6341955"/>
            <a:ext cx="4009046" cy="369332"/>
          </a:xfrm>
          <a:prstGeom prst="rect">
            <a:avLst/>
          </a:prstGeom>
          <a:noFill/>
        </p:spPr>
        <p:txBody>
          <a:bodyPr wrap="none" rtlCol="0">
            <a:spAutoFit/>
          </a:bodyPr>
          <a:lstStyle/>
          <a:p>
            <a:r>
              <a:rPr lang="en-US" dirty="0">
                <a:solidFill>
                  <a:schemeClr val="bg1"/>
                </a:solidFill>
              </a:rPr>
              <a:t>Data from the U.S. Election Project, 2016</a:t>
            </a:r>
            <a:endParaRPr lang="en-US" i="1" dirty="0">
              <a:solidFill>
                <a:schemeClr val="bg1"/>
              </a:solidFill>
            </a:endParaRPr>
          </a:p>
        </p:txBody>
      </p:sp>
    </p:spTree>
    <p:extLst>
      <p:ext uri="{BB962C8B-B14F-4D97-AF65-F5344CB8AC3E}">
        <p14:creationId xmlns:p14="http://schemas.microsoft.com/office/powerpoint/2010/main" val="834171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765ACB-46DE-124D-8889-453BF243C6CC}"/>
              </a:ext>
            </a:extLst>
          </p:cNvPr>
          <p:cNvSpPr txBox="1"/>
          <p:nvPr/>
        </p:nvSpPr>
        <p:spPr>
          <a:xfrm>
            <a:off x="988351" y="6461306"/>
            <a:ext cx="10215297" cy="369332"/>
          </a:xfrm>
          <a:prstGeom prst="rect">
            <a:avLst/>
          </a:prstGeom>
          <a:noFill/>
        </p:spPr>
        <p:txBody>
          <a:bodyPr wrap="none" rtlCol="0">
            <a:spAutoFit/>
          </a:bodyPr>
          <a:lstStyle/>
          <a:p>
            <a:r>
              <a:rPr lang="en-US" dirty="0">
                <a:solidFill>
                  <a:schemeClr val="bg1"/>
                </a:solidFill>
              </a:rPr>
              <a:t>Graphics by Cute Rage Press for the </a:t>
            </a:r>
            <a:r>
              <a:rPr lang="en-US" i="1" dirty="0">
                <a:solidFill>
                  <a:schemeClr val="bg1"/>
                </a:solidFill>
              </a:rPr>
              <a:t>Official Unofficial Voting Station: Voting for All Who Legally Can’t, 2022</a:t>
            </a:r>
          </a:p>
        </p:txBody>
      </p:sp>
      <p:pic>
        <p:nvPicPr>
          <p:cNvPr id="3" name="Picture 2" descr="Chart, diagram&#10;&#10;Description automatically generated">
            <a:extLst>
              <a:ext uri="{FF2B5EF4-FFF2-40B4-BE49-F238E27FC236}">
                <a16:creationId xmlns:a16="http://schemas.microsoft.com/office/drawing/2014/main" id="{8B148B5E-BB7C-5729-B422-1D8FC696ACAB}"/>
              </a:ext>
            </a:extLst>
          </p:cNvPr>
          <p:cNvPicPr>
            <a:picLocks noChangeAspect="1"/>
          </p:cNvPicPr>
          <p:nvPr/>
        </p:nvPicPr>
        <p:blipFill>
          <a:blip r:embed="rId3"/>
          <a:stretch>
            <a:fillRect/>
          </a:stretch>
        </p:blipFill>
        <p:spPr>
          <a:xfrm>
            <a:off x="1192163" y="0"/>
            <a:ext cx="9807674" cy="6346142"/>
          </a:xfrm>
          <a:prstGeom prst="rect">
            <a:avLst/>
          </a:prstGeom>
        </p:spPr>
      </p:pic>
    </p:spTree>
    <p:extLst>
      <p:ext uri="{BB962C8B-B14F-4D97-AF65-F5344CB8AC3E}">
        <p14:creationId xmlns:p14="http://schemas.microsoft.com/office/powerpoint/2010/main" val="484233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C423F5-38B8-A449-B45F-BA2B0C6CBF15}"/>
              </a:ext>
            </a:extLst>
          </p:cNvPr>
          <p:cNvSpPr txBox="1"/>
          <p:nvPr/>
        </p:nvSpPr>
        <p:spPr>
          <a:xfrm>
            <a:off x="916259" y="58846"/>
            <a:ext cx="10359482" cy="6063198"/>
          </a:xfrm>
          <a:prstGeom prst="rect">
            <a:avLst/>
          </a:prstGeom>
          <a:noFill/>
        </p:spPr>
        <p:txBody>
          <a:bodyPr wrap="square">
            <a:spAutoFit/>
          </a:bodyPr>
          <a:lstStyle/>
          <a:p>
            <a:pPr algn="ctr"/>
            <a:r>
              <a:rPr lang="en-US" sz="3600" b="1" dirty="0">
                <a:solidFill>
                  <a:srgbClr val="6BFF17"/>
                </a:solidFill>
              </a:rPr>
              <a:t>Questions for discussion: </a:t>
            </a:r>
          </a:p>
          <a:p>
            <a:r>
              <a:rPr lang="en-US" sz="4000" b="1" dirty="0">
                <a:solidFill>
                  <a:srgbClr val="6BFF17"/>
                </a:solidFill>
              </a:rPr>
              <a:t>________________________________________</a:t>
            </a:r>
          </a:p>
          <a:p>
            <a:pPr marL="571500" indent="-571500">
              <a:buFont typeface="Arial" panose="020B0604020202020204" pitchFamily="34" charset="0"/>
              <a:buChar char="•"/>
            </a:pPr>
            <a:r>
              <a:rPr lang="en-US" sz="2600" dirty="0">
                <a:solidFill>
                  <a:srgbClr val="6BFF17"/>
                </a:solidFill>
              </a:rPr>
              <a:t>Should the legal age to vote be lowered? If yes, to what age?</a:t>
            </a:r>
          </a:p>
          <a:p>
            <a:pPr marL="571500" indent="-571500">
              <a:buFont typeface="Arial" panose="020B0604020202020204" pitchFamily="34" charset="0"/>
              <a:buChar char="•"/>
            </a:pPr>
            <a:endParaRPr lang="en-US" sz="2600" dirty="0">
              <a:solidFill>
                <a:srgbClr val="6BFF17"/>
              </a:solidFill>
            </a:endParaRPr>
          </a:p>
          <a:p>
            <a:pPr marL="571500" indent="-571500">
              <a:buFont typeface="Arial" panose="020B0604020202020204" pitchFamily="34" charset="0"/>
              <a:buChar char="•"/>
            </a:pPr>
            <a:r>
              <a:rPr lang="en-US" sz="2600" dirty="0">
                <a:solidFill>
                  <a:srgbClr val="6BFF17"/>
                </a:solidFill>
              </a:rPr>
              <a:t>Should non-citizens have the right to vote? </a:t>
            </a:r>
          </a:p>
          <a:p>
            <a:pPr marL="571500" indent="-571500">
              <a:buFont typeface="Arial" panose="020B0604020202020204" pitchFamily="34" charset="0"/>
              <a:buChar char="•"/>
            </a:pPr>
            <a:endParaRPr lang="en-US" sz="2600" dirty="0">
              <a:solidFill>
                <a:srgbClr val="6BFF17"/>
              </a:solidFill>
            </a:endParaRPr>
          </a:p>
          <a:p>
            <a:pPr marL="571500" indent="-571500">
              <a:buFont typeface="Arial" panose="020B0604020202020204" pitchFamily="34" charset="0"/>
              <a:buChar char="•"/>
            </a:pPr>
            <a:r>
              <a:rPr lang="en-US" sz="2600" dirty="0">
                <a:solidFill>
                  <a:srgbClr val="6BFF17"/>
                </a:solidFill>
              </a:rPr>
              <a:t>Should all incarcerated people and formerly incarcerated people have the right to vote?</a:t>
            </a:r>
          </a:p>
          <a:p>
            <a:pPr marL="571500" indent="-571500">
              <a:buFont typeface="Arial" panose="020B0604020202020204" pitchFamily="34" charset="0"/>
              <a:buChar char="•"/>
            </a:pPr>
            <a:endParaRPr lang="en-US" sz="2600" dirty="0">
              <a:solidFill>
                <a:srgbClr val="6BFF17"/>
              </a:solidFill>
            </a:endParaRPr>
          </a:p>
          <a:p>
            <a:pPr marL="571500" indent="-571500">
              <a:buFont typeface="Arial" panose="020B0604020202020204" pitchFamily="34" charset="0"/>
              <a:buChar char="•"/>
            </a:pPr>
            <a:r>
              <a:rPr lang="en-US" sz="2600" dirty="0">
                <a:solidFill>
                  <a:srgbClr val="6BFF17"/>
                </a:solidFill>
              </a:rPr>
              <a:t>Should all residents of U.S. territories have the right to vote? </a:t>
            </a:r>
          </a:p>
          <a:p>
            <a:pPr marL="571500" indent="-571500">
              <a:buFont typeface="Arial" panose="020B0604020202020204" pitchFamily="34" charset="0"/>
              <a:buChar char="•"/>
            </a:pPr>
            <a:endParaRPr lang="en-US" sz="2600" dirty="0">
              <a:solidFill>
                <a:srgbClr val="6BFF17"/>
              </a:solidFill>
            </a:endParaRPr>
          </a:p>
          <a:p>
            <a:pPr marL="571500" indent="-571500">
              <a:buFont typeface="Arial" panose="020B0604020202020204" pitchFamily="34" charset="0"/>
              <a:buChar char="•"/>
            </a:pPr>
            <a:r>
              <a:rPr lang="en-US" sz="2600" dirty="0">
                <a:solidFill>
                  <a:srgbClr val="6BFF17"/>
                </a:solidFill>
              </a:rPr>
              <a:t>Should IDs be required to vote? </a:t>
            </a:r>
          </a:p>
          <a:p>
            <a:pPr marL="571500" indent="-571500">
              <a:buFont typeface="Arial" panose="020B0604020202020204" pitchFamily="34" charset="0"/>
              <a:buChar char="•"/>
            </a:pPr>
            <a:endParaRPr lang="en-US" sz="2600" dirty="0">
              <a:solidFill>
                <a:srgbClr val="6BFF17"/>
              </a:solidFill>
            </a:endParaRPr>
          </a:p>
          <a:p>
            <a:pPr marL="571500" indent="-571500">
              <a:buFont typeface="Arial" panose="020B0604020202020204" pitchFamily="34" charset="0"/>
              <a:buChar char="•"/>
            </a:pPr>
            <a:r>
              <a:rPr lang="en-US" sz="2600" dirty="0">
                <a:solidFill>
                  <a:srgbClr val="6BFF17"/>
                </a:solidFill>
              </a:rPr>
              <a:t>Should those deemed ”mentally incapacitated” have the right to vote?</a:t>
            </a:r>
          </a:p>
        </p:txBody>
      </p:sp>
    </p:spTree>
    <p:extLst>
      <p:ext uri="{BB962C8B-B14F-4D97-AF65-F5344CB8AC3E}">
        <p14:creationId xmlns:p14="http://schemas.microsoft.com/office/powerpoint/2010/main" val="3712416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F1097C-EA42-0942-AAE8-0BDF1AE17162}"/>
              </a:ext>
            </a:extLst>
          </p:cNvPr>
          <p:cNvSpPr txBox="1"/>
          <p:nvPr/>
        </p:nvSpPr>
        <p:spPr>
          <a:xfrm>
            <a:off x="440872" y="243512"/>
            <a:ext cx="10727871" cy="6370975"/>
          </a:xfrm>
          <a:prstGeom prst="rect">
            <a:avLst/>
          </a:prstGeom>
          <a:noFill/>
        </p:spPr>
        <p:txBody>
          <a:bodyPr wrap="square">
            <a:spAutoFit/>
          </a:bodyPr>
          <a:lstStyle/>
          <a:p>
            <a:pPr>
              <a:defRPr/>
            </a:pPr>
            <a:r>
              <a:rPr lang="en-US" sz="4000" b="1" dirty="0">
                <a:solidFill>
                  <a:srgbClr val="6BFF17"/>
                </a:solidFill>
              </a:rPr>
              <a:t>_________________________________________    </a:t>
            </a:r>
          </a:p>
          <a:p>
            <a:pPr lvl="0">
              <a:defRPr/>
            </a:pPr>
            <a:endParaRPr lang="en-US" sz="4800" b="1" dirty="0">
              <a:solidFill>
                <a:srgbClr val="6BFF17"/>
              </a:solidFill>
            </a:endParaRPr>
          </a:p>
          <a:p>
            <a:pPr lvl="0">
              <a:defRPr/>
            </a:pPr>
            <a:r>
              <a:rPr lang="en-US" sz="4800" b="1" dirty="0">
                <a:solidFill>
                  <a:srgbClr val="6BFF17"/>
                </a:solidFill>
              </a:rPr>
              <a:t>If we can reimagine voting and create our own rules, who should be able to vote? Who shouldn’t be able to vote? Why or why not? </a:t>
            </a:r>
          </a:p>
          <a:p>
            <a:pPr lvl="0">
              <a:defRPr/>
            </a:pPr>
            <a:endParaRPr lang="en-US" sz="4800" b="1" dirty="0">
              <a:solidFill>
                <a:srgbClr val="6BFF17"/>
              </a:solidFill>
            </a:endParaRPr>
          </a:p>
          <a:p>
            <a:pPr>
              <a:defRPr/>
            </a:pPr>
            <a:r>
              <a:rPr lang="en-US" sz="4000" b="1" dirty="0">
                <a:solidFill>
                  <a:srgbClr val="6BFF17"/>
                </a:solidFill>
              </a:rPr>
              <a:t>_________________________________________</a:t>
            </a:r>
          </a:p>
          <a:p>
            <a:pPr>
              <a:defRPr/>
            </a:pPr>
            <a:endParaRPr lang="en-US" sz="4000" b="1" dirty="0">
              <a:solidFill>
                <a:srgbClr val="6BFF17"/>
              </a:solidFill>
            </a:endParaRPr>
          </a:p>
        </p:txBody>
      </p:sp>
    </p:spTree>
    <p:extLst>
      <p:ext uri="{BB962C8B-B14F-4D97-AF65-F5344CB8AC3E}">
        <p14:creationId xmlns:p14="http://schemas.microsoft.com/office/powerpoint/2010/main" val="1932950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D4B7A745-52F7-E14B-8179-575BAA55BE9E}"/>
              </a:ext>
            </a:extLst>
          </p:cNvPr>
          <p:cNvPicPr>
            <a:picLocks noChangeAspect="1"/>
          </p:cNvPicPr>
          <p:nvPr/>
        </p:nvPicPr>
        <p:blipFill rotWithShape="1">
          <a:blip r:embed="rId3"/>
          <a:srcRect l="1560" t="14039" r="12860" b="13697"/>
          <a:stretch/>
        </p:blipFill>
        <p:spPr>
          <a:xfrm>
            <a:off x="4031475" y="0"/>
            <a:ext cx="8160525" cy="6890656"/>
          </a:xfrm>
          <a:prstGeom prst="rect">
            <a:avLst/>
          </a:prstGeom>
        </p:spPr>
      </p:pic>
      <p:sp>
        <p:nvSpPr>
          <p:cNvPr id="5" name="TextBox 4">
            <a:extLst>
              <a:ext uri="{FF2B5EF4-FFF2-40B4-BE49-F238E27FC236}">
                <a16:creationId xmlns:a16="http://schemas.microsoft.com/office/drawing/2014/main" id="{8F645106-E979-AA43-9FDE-1CD55415CE52}"/>
              </a:ext>
            </a:extLst>
          </p:cNvPr>
          <p:cNvSpPr txBox="1"/>
          <p:nvPr/>
        </p:nvSpPr>
        <p:spPr>
          <a:xfrm>
            <a:off x="-1" y="557589"/>
            <a:ext cx="4402667" cy="4014411"/>
          </a:xfrm>
          <a:prstGeom prst="rect">
            <a:avLst/>
          </a:prstGeom>
        </p:spPr>
        <p:txBody>
          <a:bodyPr vert="horz" lIns="91440" tIns="45720" rIns="91440" bIns="45720" rtlCol="0" anchor="b">
            <a:noAutofit/>
          </a:bodyPr>
          <a:lstStyle/>
          <a:p>
            <a:pPr>
              <a:lnSpc>
                <a:spcPct val="90000"/>
              </a:lnSpc>
              <a:spcBef>
                <a:spcPct val="0"/>
              </a:spcBef>
              <a:spcAft>
                <a:spcPts val="600"/>
              </a:spcAft>
              <a:defRPr/>
            </a:pPr>
            <a:r>
              <a:rPr lang="en-US" sz="3600" b="1" dirty="0">
                <a:solidFill>
                  <a:srgbClr val="FF29B8"/>
                </a:solidFill>
                <a:latin typeface="+mj-lt"/>
                <a:ea typeface="+mj-ea"/>
                <a:cs typeface="+mj-cs"/>
              </a:rPr>
              <a:t>_________________   </a:t>
            </a:r>
          </a:p>
          <a:p>
            <a:pPr>
              <a:lnSpc>
                <a:spcPct val="90000"/>
              </a:lnSpc>
              <a:spcBef>
                <a:spcPct val="0"/>
              </a:spcBef>
              <a:spcAft>
                <a:spcPts val="600"/>
              </a:spcAft>
              <a:defRPr/>
            </a:pPr>
            <a:r>
              <a:rPr lang="en-US" sz="3600" b="1" dirty="0">
                <a:solidFill>
                  <a:srgbClr val="FF29B8"/>
                </a:solidFill>
                <a:latin typeface="+mj-lt"/>
                <a:ea typeface="+mj-ea"/>
                <a:cs typeface="+mj-cs"/>
              </a:rPr>
              <a:t>For virtual symbolic voting and more information, visit </a:t>
            </a:r>
            <a:r>
              <a:rPr lang="en-US" sz="3600" b="1" i="1" dirty="0" err="1">
                <a:solidFill>
                  <a:srgbClr val="FF29B8"/>
                </a:solidFill>
                <a:latin typeface="+mj-lt"/>
                <a:ea typeface="+mj-ea"/>
                <a:cs typeface="+mj-cs"/>
              </a:rPr>
              <a:t>Officialunofficial.vote</a:t>
            </a:r>
            <a:r>
              <a:rPr lang="en-US" sz="3600" b="1" i="1" dirty="0">
                <a:solidFill>
                  <a:srgbClr val="FF29B8"/>
                </a:solidFill>
                <a:latin typeface="+mj-lt"/>
                <a:ea typeface="+mj-ea"/>
                <a:cs typeface="+mj-cs"/>
              </a:rPr>
              <a:t> </a:t>
            </a:r>
          </a:p>
          <a:p>
            <a:pPr>
              <a:lnSpc>
                <a:spcPct val="90000"/>
              </a:lnSpc>
              <a:spcBef>
                <a:spcPct val="0"/>
              </a:spcBef>
              <a:spcAft>
                <a:spcPts val="600"/>
              </a:spcAft>
              <a:defRPr/>
            </a:pPr>
            <a:r>
              <a:rPr lang="en-US" sz="3600" b="1" dirty="0">
                <a:solidFill>
                  <a:srgbClr val="FF29B8"/>
                </a:solidFill>
                <a:latin typeface="+mj-lt"/>
                <a:ea typeface="+mj-ea"/>
                <a:cs typeface="+mj-cs"/>
              </a:rPr>
              <a:t>_________________</a:t>
            </a:r>
          </a:p>
        </p:txBody>
      </p:sp>
    </p:spTree>
    <p:extLst>
      <p:ext uri="{BB962C8B-B14F-4D97-AF65-F5344CB8AC3E}">
        <p14:creationId xmlns:p14="http://schemas.microsoft.com/office/powerpoint/2010/main" val="3281179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D6201F-4B6D-C444-B1EE-4D3183B43DB3}"/>
              </a:ext>
            </a:extLst>
          </p:cNvPr>
          <p:cNvSpPr txBox="1"/>
          <p:nvPr/>
        </p:nvSpPr>
        <p:spPr>
          <a:xfrm>
            <a:off x="759104" y="1474619"/>
            <a:ext cx="10359482" cy="3908762"/>
          </a:xfrm>
          <a:prstGeom prst="rect">
            <a:avLst/>
          </a:prstGeom>
          <a:noFill/>
        </p:spPr>
        <p:txBody>
          <a:bodyPr wrap="square">
            <a:spAutoFit/>
          </a:bodyPr>
          <a:lstStyle/>
          <a:p>
            <a:pPr>
              <a:defRPr/>
            </a:pPr>
            <a:r>
              <a:rPr lang="en-US" sz="4400" b="1" dirty="0">
                <a:solidFill>
                  <a:srgbClr val="FF29B8"/>
                </a:solidFill>
              </a:rPr>
              <a:t>Disenfranchised (adjective)</a:t>
            </a:r>
          </a:p>
          <a:p>
            <a:pPr>
              <a:defRPr/>
            </a:pPr>
            <a:r>
              <a:rPr lang="en-US" sz="4400" b="1" dirty="0">
                <a:solidFill>
                  <a:srgbClr val="FF29B8"/>
                </a:solidFill>
              </a:rPr>
              <a:t>____________________________________</a:t>
            </a:r>
          </a:p>
          <a:p>
            <a:pPr>
              <a:defRPr/>
            </a:pPr>
            <a:r>
              <a:rPr lang="en-US" sz="3200" b="1" dirty="0">
                <a:solidFill>
                  <a:srgbClr val="FF29B8"/>
                </a:solidFill>
              </a:rPr>
              <a:t>Deprived of some right, privilege, or immunity. </a:t>
            </a:r>
          </a:p>
          <a:p>
            <a:pPr>
              <a:defRPr/>
            </a:pPr>
            <a:endParaRPr lang="en-US" sz="3200" b="1" dirty="0">
              <a:solidFill>
                <a:srgbClr val="FF29B8"/>
              </a:solidFill>
            </a:endParaRPr>
          </a:p>
          <a:p>
            <a:pPr>
              <a:defRPr/>
            </a:pPr>
            <a:r>
              <a:rPr lang="en-US" sz="3200" b="1" dirty="0">
                <a:solidFill>
                  <a:srgbClr val="FF29B8"/>
                </a:solidFill>
              </a:rPr>
              <a:t>Deprived of the right to vote. </a:t>
            </a:r>
          </a:p>
          <a:p>
            <a:pPr>
              <a:defRPr/>
            </a:pPr>
            <a:endParaRPr lang="en-US" sz="3200" b="1" dirty="0">
              <a:solidFill>
                <a:srgbClr val="FF29B8"/>
              </a:solidFill>
            </a:endParaRPr>
          </a:p>
          <a:p>
            <a:pPr>
              <a:defRPr/>
            </a:pPr>
            <a:endParaRPr lang="en-US" sz="3200" dirty="0">
              <a:solidFill>
                <a:schemeClr val="bg1"/>
              </a:solidFill>
            </a:endParaRPr>
          </a:p>
        </p:txBody>
      </p:sp>
    </p:spTree>
    <p:extLst>
      <p:ext uri="{BB962C8B-B14F-4D97-AF65-F5344CB8AC3E}">
        <p14:creationId xmlns:p14="http://schemas.microsoft.com/office/powerpoint/2010/main" val="826788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6259" y="985301"/>
            <a:ext cx="10359482" cy="4216539"/>
          </a:xfrm>
          <a:prstGeom prst="rect">
            <a:avLst/>
          </a:prstGeom>
          <a:noFill/>
        </p:spPr>
        <p:txBody>
          <a:bodyPr wrap="square">
            <a:spAutoFit/>
          </a:bodyPr>
          <a:lstStyle/>
          <a:p>
            <a:pPr>
              <a:defRPr/>
            </a:pPr>
            <a:r>
              <a:rPr lang="en-US" sz="4400" b="1" dirty="0">
                <a:solidFill>
                  <a:srgbClr val="FF29B8"/>
                </a:solidFill>
              </a:rPr>
              <a:t>Disenfranchised Populations:</a:t>
            </a:r>
          </a:p>
          <a:p>
            <a:pPr>
              <a:defRPr/>
            </a:pPr>
            <a:endParaRPr lang="en-US" sz="3200" dirty="0">
              <a:solidFill>
                <a:schemeClr val="bg1"/>
              </a:solidFill>
            </a:endParaRPr>
          </a:p>
          <a:p>
            <a:pPr marL="514350" indent="-514350">
              <a:buFont typeface="+mj-lt"/>
              <a:buAutoNum type="arabicPeriod"/>
              <a:defRPr/>
            </a:pPr>
            <a:r>
              <a:rPr lang="en-US" sz="3200" dirty="0">
                <a:solidFill>
                  <a:schemeClr val="bg1"/>
                </a:solidFill>
              </a:rPr>
              <a:t>Youth under 18 </a:t>
            </a:r>
            <a:r>
              <a:rPr lang="en-US" altLang="en-US" sz="3200" dirty="0">
                <a:solidFill>
                  <a:schemeClr val="bg1"/>
                </a:solidFill>
              </a:rPr>
              <a:t>(2017 - 73.7 million)</a:t>
            </a:r>
          </a:p>
          <a:p>
            <a:pPr marL="514350" indent="-514350">
              <a:buFont typeface="+mj-lt"/>
              <a:buAutoNum type="arabicPeriod"/>
              <a:defRPr/>
            </a:pPr>
            <a:endParaRPr lang="en-US" altLang="en-US" sz="3200" dirty="0">
              <a:solidFill>
                <a:schemeClr val="bg1"/>
              </a:solidFill>
            </a:endParaRPr>
          </a:p>
          <a:p>
            <a:pPr marL="514350" indent="-514350">
              <a:buFont typeface="+mj-lt"/>
              <a:buAutoNum type="arabicPeriod"/>
              <a:defRPr/>
            </a:pPr>
            <a:r>
              <a:rPr lang="en-US" sz="3200" dirty="0">
                <a:solidFill>
                  <a:schemeClr val="bg1"/>
                </a:solidFill>
              </a:rPr>
              <a:t> </a:t>
            </a:r>
            <a:r>
              <a:rPr lang="en-US" altLang="en-US" sz="3200" dirty="0">
                <a:solidFill>
                  <a:schemeClr val="bg1"/>
                </a:solidFill>
              </a:rPr>
              <a:t>Non- citizens (2018 – 22.6 million)</a:t>
            </a:r>
          </a:p>
          <a:p>
            <a:pPr lvl="1">
              <a:defRPr/>
            </a:pPr>
            <a:r>
              <a:rPr lang="en-US" altLang="en-US" sz="3200" i="1" dirty="0">
                <a:solidFill>
                  <a:schemeClr val="bg1"/>
                </a:solidFill>
              </a:rPr>
              <a:t>Including those who are undocumented </a:t>
            </a:r>
            <a:r>
              <a:rPr lang="en-US" altLang="en-US" sz="3200" dirty="0">
                <a:solidFill>
                  <a:schemeClr val="bg1"/>
                </a:solidFill>
              </a:rPr>
              <a:t>(11 million)</a:t>
            </a:r>
          </a:p>
          <a:p>
            <a:pPr>
              <a:defRPr/>
            </a:pPr>
            <a:endParaRPr lang="en-US" sz="3200" dirty="0">
              <a:solidFill>
                <a:schemeClr val="bg1"/>
              </a:solidFill>
            </a:endParaRPr>
          </a:p>
          <a:p>
            <a:pPr>
              <a:defRPr/>
            </a:pPr>
            <a:endParaRPr lang="en-US" sz="3200" dirty="0">
              <a:solidFill>
                <a:schemeClr val="bg1"/>
              </a:solidFill>
            </a:endParaRPr>
          </a:p>
        </p:txBody>
      </p:sp>
    </p:spTree>
    <p:extLst>
      <p:ext uri="{BB962C8B-B14F-4D97-AF65-F5344CB8AC3E}">
        <p14:creationId xmlns:p14="http://schemas.microsoft.com/office/powerpoint/2010/main" val="2922097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Box 4"/>
          <p:cNvSpPr txBox="1">
            <a:spLocks noChangeArrowheads="1"/>
          </p:cNvSpPr>
          <p:nvPr/>
        </p:nvSpPr>
        <p:spPr bwMode="auto">
          <a:xfrm>
            <a:off x="536208" y="70662"/>
            <a:ext cx="115244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None/>
            </a:pPr>
            <a:r>
              <a:rPr lang="en-US" altLang="en-US" sz="2800" dirty="0">
                <a:solidFill>
                  <a:schemeClr val="bg1"/>
                </a:solidFill>
                <a:latin typeface="Arial" charset="0"/>
              </a:rPr>
              <a:t>3. Incarcerated and Formerly Incarcerated </a:t>
            </a:r>
            <a:r>
              <a:rPr lang="en-US" altLang="en-US" sz="2800" i="1" dirty="0">
                <a:solidFill>
                  <a:schemeClr val="bg1"/>
                </a:solidFill>
                <a:latin typeface="Arial" charset="0"/>
              </a:rPr>
              <a:t>(depending on state)</a:t>
            </a:r>
          </a:p>
          <a:p>
            <a:pPr>
              <a:spcBef>
                <a:spcPct val="0"/>
              </a:spcBef>
              <a:buNone/>
            </a:pPr>
            <a:endParaRPr lang="en-US" altLang="en-US" sz="2800" i="1" dirty="0">
              <a:solidFill>
                <a:schemeClr val="bg1"/>
              </a:solidFill>
              <a:latin typeface="Arial" charset="0"/>
            </a:endParaRPr>
          </a:p>
        </p:txBody>
      </p:sp>
      <p:sp>
        <p:nvSpPr>
          <p:cNvPr id="3" name="TextBox 2">
            <a:extLst>
              <a:ext uri="{FF2B5EF4-FFF2-40B4-BE49-F238E27FC236}">
                <a16:creationId xmlns:a16="http://schemas.microsoft.com/office/drawing/2014/main" id="{3279E2A0-59C6-1046-B441-9116E0A6EDA8}"/>
              </a:ext>
            </a:extLst>
          </p:cNvPr>
          <p:cNvSpPr txBox="1"/>
          <p:nvPr/>
        </p:nvSpPr>
        <p:spPr>
          <a:xfrm>
            <a:off x="1055998" y="6060958"/>
            <a:ext cx="9182322" cy="954107"/>
          </a:xfrm>
          <a:prstGeom prst="rect">
            <a:avLst/>
          </a:prstGeom>
          <a:noFill/>
        </p:spPr>
        <p:txBody>
          <a:bodyPr wrap="none" rtlCol="0">
            <a:spAutoFit/>
          </a:bodyPr>
          <a:lstStyle/>
          <a:p>
            <a:r>
              <a:rPr lang="en-US" altLang="en-US" sz="2800" dirty="0">
                <a:solidFill>
                  <a:schemeClr val="bg1"/>
                </a:solidFill>
                <a:latin typeface="Arial" charset="0"/>
              </a:rPr>
              <a:t>(5.2 million in 2020) estimated by the Sentencing Project</a:t>
            </a:r>
          </a:p>
          <a:p>
            <a:endParaRPr lang="en-US" sz="2800" dirty="0"/>
          </a:p>
        </p:txBody>
      </p:sp>
      <p:sp>
        <p:nvSpPr>
          <p:cNvPr id="6" name="TextBox 5">
            <a:extLst>
              <a:ext uri="{FF2B5EF4-FFF2-40B4-BE49-F238E27FC236}">
                <a16:creationId xmlns:a16="http://schemas.microsoft.com/office/drawing/2014/main" id="{583F7DFD-C152-F045-9F02-2F639ED73C84}"/>
              </a:ext>
            </a:extLst>
          </p:cNvPr>
          <p:cNvSpPr txBox="1"/>
          <p:nvPr/>
        </p:nvSpPr>
        <p:spPr>
          <a:xfrm>
            <a:off x="2421053" y="5691626"/>
            <a:ext cx="184731" cy="646331"/>
          </a:xfrm>
          <a:prstGeom prst="rect">
            <a:avLst/>
          </a:prstGeom>
          <a:noFill/>
        </p:spPr>
        <p:txBody>
          <a:bodyPr wrap="none" rtlCol="0">
            <a:spAutoFit/>
          </a:bodyPr>
          <a:lstStyle/>
          <a:p>
            <a:endParaRPr lang="en-US" dirty="0">
              <a:solidFill>
                <a:schemeClr val="bg1"/>
              </a:solidFill>
            </a:endParaRPr>
          </a:p>
          <a:p>
            <a:endParaRPr lang="en-US" dirty="0">
              <a:solidFill>
                <a:schemeClr val="bg1"/>
              </a:solidFill>
            </a:endParaRPr>
          </a:p>
        </p:txBody>
      </p:sp>
      <p:pic>
        <p:nvPicPr>
          <p:cNvPr id="5" name="Picture 4" descr="A close up of a map&#10;&#10;Description automatically generated">
            <a:extLst>
              <a:ext uri="{FF2B5EF4-FFF2-40B4-BE49-F238E27FC236}">
                <a16:creationId xmlns:a16="http://schemas.microsoft.com/office/drawing/2014/main" id="{EF10043C-B8FE-4145-993A-53F7FF4B7F9A}"/>
              </a:ext>
            </a:extLst>
          </p:cNvPr>
          <p:cNvPicPr>
            <a:picLocks noChangeAspect="1"/>
          </p:cNvPicPr>
          <p:nvPr/>
        </p:nvPicPr>
        <p:blipFill>
          <a:blip r:embed="rId3"/>
          <a:stretch>
            <a:fillRect/>
          </a:stretch>
        </p:blipFill>
        <p:spPr>
          <a:xfrm>
            <a:off x="2698750" y="842965"/>
            <a:ext cx="6794500" cy="4991100"/>
          </a:xfrm>
          <a:prstGeom prst="rect">
            <a:avLst/>
          </a:prstGeom>
        </p:spPr>
      </p:pic>
    </p:spTree>
    <p:extLst>
      <p:ext uri="{BB962C8B-B14F-4D97-AF65-F5344CB8AC3E}">
        <p14:creationId xmlns:p14="http://schemas.microsoft.com/office/powerpoint/2010/main" val="1111854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0E7BCC-CE61-8C4A-B492-EA556E0A7D47}"/>
              </a:ext>
            </a:extLst>
          </p:cNvPr>
          <p:cNvSpPr txBox="1"/>
          <p:nvPr/>
        </p:nvSpPr>
        <p:spPr>
          <a:xfrm>
            <a:off x="5129389" y="6454753"/>
            <a:ext cx="1933222" cy="369332"/>
          </a:xfrm>
          <a:prstGeom prst="rect">
            <a:avLst/>
          </a:prstGeom>
          <a:noFill/>
        </p:spPr>
        <p:txBody>
          <a:bodyPr wrap="none" rtlCol="0">
            <a:spAutoFit/>
          </a:bodyPr>
          <a:lstStyle/>
          <a:p>
            <a:r>
              <a:rPr lang="en-US" dirty="0">
                <a:solidFill>
                  <a:schemeClr val="bg1"/>
                </a:solidFill>
              </a:rPr>
              <a:t>Sentencing Project</a:t>
            </a:r>
          </a:p>
        </p:txBody>
      </p:sp>
      <p:pic>
        <p:nvPicPr>
          <p:cNvPr id="4" name="Picture 3" descr="Table&#10;&#10;Description automatically generated">
            <a:extLst>
              <a:ext uri="{FF2B5EF4-FFF2-40B4-BE49-F238E27FC236}">
                <a16:creationId xmlns:a16="http://schemas.microsoft.com/office/drawing/2014/main" id="{37D48C2D-9994-6A94-3B84-A8E88618F080}"/>
              </a:ext>
            </a:extLst>
          </p:cNvPr>
          <p:cNvPicPr>
            <a:picLocks noChangeAspect="1"/>
          </p:cNvPicPr>
          <p:nvPr/>
        </p:nvPicPr>
        <p:blipFill>
          <a:blip r:embed="rId3"/>
          <a:stretch>
            <a:fillRect/>
          </a:stretch>
        </p:blipFill>
        <p:spPr>
          <a:xfrm>
            <a:off x="3004565" y="-37689"/>
            <a:ext cx="6182869" cy="6492442"/>
          </a:xfrm>
          <a:prstGeom prst="rect">
            <a:avLst/>
          </a:prstGeom>
        </p:spPr>
      </p:pic>
    </p:spTree>
    <p:extLst>
      <p:ext uri="{BB962C8B-B14F-4D97-AF65-F5344CB8AC3E}">
        <p14:creationId xmlns:p14="http://schemas.microsoft.com/office/powerpoint/2010/main" val="2444815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A8722FBD-509A-5A42-A087-53E466DE1176}"/>
              </a:ext>
            </a:extLst>
          </p:cNvPr>
          <p:cNvPicPr>
            <a:picLocks noChangeAspect="1"/>
          </p:cNvPicPr>
          <p:nvPr/>
        </p:nvPicPr>
        <p:blipFill>
          <a:blip r:embed="rId3"/>
          <a:stretch>
            <a:fillRect/>
          </a:stretch>
        </p:blipFill>
        <p:spPr>
          <a:xfrm>
            <a:off x="793791" y="257175"/>
            <a:ext cx="10604415" cy="5974318"/>
          </a:xfrm>
          <a:prstGeom prst="rect">
            <a:avLst/>
          </a:prstGeom>
        </p:spPr>
      </p:pic>
      <p:sp>
        <p:nvSpPr>
          <p:cNvPr id="7" name="Rectangle 6">
            <a:extLst>
              <a:ext uri="{FF2B5EF4-FFF2-40B4-BE49-F238E27FC236}">
                <a16:creationId xmlns:a16="http://schemas.microsoft.com/office/drawing/2014/main" id="{C47F2D5D-F67E-0A41-9CF5-1B30C444AC6D}"/>
              </a:ext>
            </a:extLst>
          </p:cNvPr>
          <p:cNvSpPr/>
          <p:nvPr/>
        </p:nvSpPr>
        <p:spPr>
          <a:xfrm>
            <a:off x="5129387" y="6416159"/>
            <a:ext cx="1933222" cy="369332"/>
          </a:xfrm>
          <a:prstGeom prst="rect">
            <a:avLst/>
          </a:prstGeom>
        </p:spPr>
        <p:txBody>
          <a:bodyPr wrap="none">
            <a:spAutoFit/>
          </a:bodyPr>
          <a:lstStyle/>
          <a:p>
            <a:r>
              <a:rPr lang="en-US" dirty="0">
                <a:solidFill>
                  <a:schemeClr val="bg1"/>
                </a:solidFill>
              </a:rPr>
              <a:t>Sentencing Project</a:t>
            </a:r>
          </a:p>
        </p:txBody>
      </p:sp>
    </p:spTree>
    <p:extLst>
      <p:ext uri="{BB962C8B-B14F-4D97-AF65-F5344CB8AC3E}">
        <p14:creationId xmlns:p14="http://schemas.microsoft.com/office/powerpoint/2010/main" val="3643255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C0296C-BB03-274E-8A34-7A05FD11B418}"/>
              </a:ext>
            </a:extLst>
          </p:cNvPr>
          <p:cNvSpPr txBox="1"/>
          <p:nvPr/>
        </p:nvSpPr>
        <p:spPr>
          <a:xfrm>
            <a:off x="737839" y="258901"/>
            <a:ext cx="10359482" cy="3785652"/>
          </a:xfrm>
          <a:prstGeom prst="rect">
            <a:avLst/>
          </a:prstGeom>
          <a:noFill/>
        </p:spPr>
        <p:txBody>
          <a:bodyPr wrap="square">
            <a:spAutoFit/>
          </a:bodyPr>
          <a:lstStyle/>
          <a:p>
            <a:pPr>
              <a:defRPr/>
            </a:pPr>
            <a:r>
              <a:rPr lang="en-US" sz="4000" b="1" dirty="0">
                <a:solidFill>
                  <a:srgbClr val="FF29B8"/>
                </a:solidFill>
              </a:rPr>
              <a:t>Felony disenfranchisement policies disproportionately impact communities of color, particularly black and brown communities. </a:t>
            </a:r>
          </a:p>
          <a:p>
            <a:pPr>
              <a:defRPr/>
            </a:pPr>
            <a:r>
              <a:rPr lang="en-US" sz="4000" b="1" dirty="0">
                <a:solidFill>
                  <a:srgbClr val="FF29B8"/>
                </a:solidFill>
              </a:rPr>
              <a:t>________________________________________</a:t>
            </a:r>
          </a:p>
          <a:p>
            <a:pPr>
              <a:defRPr/>
            </a:pPr>
            <a:endParaRPr lang="en-US" sz="4000" b="1" dirty="0">
              <a:solidFill>
                <a:srgbClr val="FF29B8"/>
              </a:solidFill>
            </a:endParaRPr>
          </a:p>
          <a:p>
            <a:pPr>
              <a:defRPr/>
            </a:pPr>
            <a:endParaRPr lang="en-US" sz="4000" dirty="0">
              <a:solidFill>
                <a:schemeClr val="bg1"/>
              </a:solidFill>
            </a:endParaRPr>
          </a:p>
        </p:txBody>
      </p:sp>
      <p:pic>
        <p:nvPicPr>
          <p:cNvPr id="3" name="Picture 2" descr="Graphical user interface, text, application&#10;&#10;Description automatically generated">
            <a:extLst>
              <a:ext uri="{FF2B5EF4-FFF2-40B4-BE49-F238E27FC236}">
                <a16:creationId xmlns:a16="http://schemas.microsoft.com/office/drawing/2014/main" id="{562AD5CE-C857-DE9F-5F31-B3C8A0E7B618}"/>
              </a:ext>
            </a:extLst>
          </p:cNvPr>
          <p:cNvPicPr>
            <a:picLocks noChangeAspect="1"/>
          </p:cNvPicPr>
          <p:nvPr/>
        </p:nvPicPr>
        <p:blipFill>
          <a:blip r:embed="rId3"/>
          <a:stretch>
            <a:fillRect/>
          </a:stretch>
        </p:blipFill>
        <p:spPr>
          <a:xfrm>
            <a:off x="1363907" y="2760917"/>
            <a:ext cx="9134641" cy="3838182"/>
          </a:xfrm>
          <a:prstGeom prst="rect">
            <a:avLst/>
          </a:prstGeom>
        </p:spPr>
      </p:pic>
    </p:spTree>
    <p:extLst>
      <p:ext uri="{BB962C8B-B14F-4D97-AF65-F5344CB8AC3E}">
        <p14:creationId xmlns:p14="http://schemas.microsoft.com/office/powerpoint/2010/main" val="2849406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Box 1"/>
          <p:cNvSpPr txBox="1">
            <a:spLocks noChangeArrowheads="1"/>
          </p:cNvSpPr>
          <p:nvPr/>
        </p:nvSpPr>
        <p:spPr bwMode="auto">
          <a:xfrm>
            <a:off x="1475678" y="1360449"/>
            <a:ext cx="9240643"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dirty="0">
                <a:solidFill>
                  <a:schemeClr val="bg1"/>
                </a:solidFill>
                <a:latin typeface="+mn-lt"/>
              </a:rPr>
              <a:t>4. For President: Residents of US Territories </a:t>
            </a:r>
          </a:p>
          <a:p>
            <a:pPr>
              <a:spcBef>
                <a:spcPct val="0"/>
              </a:spcBef>
              <a:buFontTx/>
              <a:buNone/>
            </a:pPr>
            <a:endParaRPr lang="en-US" altLang="en-US" dirty="0">
              <a:solidFill>
                <a:schemeClr val="bg1"/>
              </a:solidFill>
              <a:latin typeface="+mn-lt"/>
            </a:endParaRPr>
          </a:p>
          <a:p>
            <a:pPr lvl="1">
              <a:spcBef>
                <a:spcPct val="0"/>
              </a:spcBef>
              <a:buNone/>
            </a:pPr>
            <a:r>
              <a:rPr lang="en-US" altLang="en-US" sz="3200" dirty="0">
                <a:solidFill>
                  <a:schemeClr val="bg1"/>
                </a:solidFill>
                <a:latin typeface="+mn-lt"/>
              </a:rPr>
              <a:t>Puerto Rico 3.194 million (2019)</a:t>
            </a:r>
          </a:p>
          <a:p>
            <a:pPr lvl="1">
              <a:spcBef>
                <a:spcPct val="0"/>
              </a:spcBef>
              <a:buNone/>
            </a:pPr>
            <a:r>
              <a:rPr lang="en-US" altLang="en-US" sz="3200" dirty="0">
                <a:solidFill>
                  <a:schemeClr val="bg1"/>
                </a:solidFill>
                <a:latin typeface="+mn-lt"/>
              </a:rPr>
              <a:t>Guam 165,768 (2018)</a:t>
            </a:r>
          </a:p>
          <a:p>
            <a:pPr lvl="1">
              <a:spcBef>
                <a:spcPct val="0"/>
              </a:spcBef>
              <a:buNone/>
            </a:pPr>
            <a:r>
              <a:rPr lang="is-IS" altLang="en-US" sz="3200" dirty="0">
                <a:solidFill>
                  <a:schemeClr val="bg1"/>
                </a:solidFill>
                <a:latin typeface="+mn-lt"/>
              </a:rPr>
              <a:t>Northern Mariana Islands 56,882 (2018)</a:t>
            </a:r>
            <a:endParaRPr lang="en-US" altLang="en-US" sz="3200" dirty="0">
              <a:solidFill>
                <a:schemeClr val="bg1"/>
              </a:solidFill>
              <a:latin typeface="+mn-lt"/>
            </a:endParaRPr>
          </a:p>
          <a:p>
            <a:pPr lvl="1">
              <a:spcBef>
                <a:spcPct val="0"/>
              </a:spcBef>
              <a:buNone/>
            </a:pPr>
            <a:r>
              <a:rPr lang="en-US" altLang="en-US" sz="3200" dirty="0">
                <a:solidFill>
                  <a:schemeClr val="bg1"/>
                </a:solidFill>
                <a:latin typeface="+mn-lt"/>
              </a:rPr>
              <a:t>US Virgin Islands 106,977 (2018)</a:t>
            </a:r>
          </a:p>
          <a:p>
            <a:pPr lvl="1">
              <a:spcBef>
                <a:spcPct val="0"/>
              </a:spcBef>
              <a:buNone/>
            </a:pPr>
            <a:r>
              <a:rPr lang="en-US" altLang="en-US" sz="3200" dirty="0">
                <a:solidFill>
                  <a:schemeClr val="bg1"/>
                </a:solidFill>
                <a:latin typeface="+mn-lt"/>
              </a:rPr>
              <a:t>American Samoa 55,465 (2018)</a:t>
            </a:r>
          </a:p>
          <a:p>
            <a:pPr>
              <a:spcBef>
                <a:spcPct val="0"/>
              </a:spcBef>
              <a:buFontTx/>
              <a:buNone/>
            </a:pPr>
            <a:endParaRPr lang="en-US" altLang="en-US" dirty="0">
              <a:solidFill>
                <a:schemeClr val="bg1"/>
              </a:solidFill>
              <a:latin typeface="Arial" charset="0"/>
            </a:endParaRPr>
          </a:p>
          <a:p>
            <a:pPr>
              <a:spcBef>
                <a:spcPct val="0"/>
              </a:spcBef>
              <a:buFontTx/>
              <a:buNone/>
            </a:pPr>
            <a:endParaRPr lang="en-US" altLang="en-US" dirty="0">
              <a:solidFill>
                <a:schemeClr val="bg1"/>
              </a:solidFill>
              <a:latin typeface="Arial" charset="0"/>
            </a:endParaRPr>
          </a:p>
          <a:p>
            <a:pPr>
              <a:spcBef>
                <a:spcPct val="0"/>
              </a:spcBef>
              <a:buFontTx/>
              <a:buNone/>
            </a:pPr>
            <a:endParaRPr lang="en-US" altLang="en-US" dirty="0">
              <a:solidFill>
                <a:schemeClr val="bg1"/>
              </a:solidFill>
              <a:latin typeface="Arial" charset="0"/>
            </a:endParaRPr>
          </a:p>
        </p:txBody>
      </p:sp>
    </p:spTree>
    <p:extLst>
      <p:ext uri="{BB962C8B-B14F-4D97-AF65-F5344CB8AC3E}">
        <p14:creationId xmlns:p14="http://schemas.microsoft.com/office/powerpoint/2010/main" val="3976603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C0296C-BB03-274E-8A34-7A05FD11B418}"/>
              </a:ext>
            </a:extLst>
          </p:cNvPr>
          <p:cNvSpPr txBox="1"/>
          <p:nvPr/>
        </p:nvSpPr>
        <p:spPr>
          <a:xfrm>
            <a:off x="916259" y="305187"/>
            <a:ext cx="10359482" cy="6247864"/>
          </a:xfrm>
          <a:prstGeom prst="rect">
            <a:avLst/>
          </a:prstGeom>
          <a:noFill/>
        </p:spPr>
        <p:txBody>
          <a:bodyPr wrap="square">
            <a:spAutoFit/>
          </a:bodyPr>
          <a:lstStyle/>
          <a:p>
            <a:pPr>
              <a:defRPr/>
            </a:pPr>
            <a:r>
              <a:rPr lang="en-US" sz="4000" b="1" dirty="0">
                <a:solidFill>
                  <a:srgbClr val="FF29B8"/>
                </a:solidFill>
              </a:rPr>
              <a:t>Residents of U.S. Territories can vote in the primaries.  ____________________________________</a:t>
            </a:r>
          </a:p>
          <a:p>
            <a:pPr>
              <a:defRPr/>
            </a:pPr>
            <a:endParaRPr lang="en-US" sz="4000" b="1" dirty="0">
              <a:solidFill>
                <a:srgbClr val="FF29B8"/>
              </a:solidFill>
            </a:endParaRPr>
          </a:p>
          <a:p>
            <a:pPr>
              <a:defRPr/>
            </a:pPr>
            <a:r>
              <a:rPr lang="en-US" sz="4000" b="1" dirty="0">
                <a:solidFill>
                  <a:srgbClr val="FF29B8"/>
                </a:solidFill>
              </a:rPr>
              <a:t>Residents of U.S. Territories cannot vote in the Presidential Elections. </a:t>
            </a:r>
          </a:p>
          <a:p>
            <a:pPr>
              <a:defRPr/>
            </a:pPr>
            <a:r>
              <a:rPr lang="en-US" sz="4000" b="1" dirty="0">
                <a:solidFill>
                  <a:srgbClr val="FF29B8"/>
                </a:solidFill>
              </a:rPr>
              <a:t>____________________________________</a:t>
            </a:r>
          </a:p>
          <a:p>
            <a:pPr>
              <a:defRPr/>
            </a:pPr>
            <a:endParaRPr lang="en-US" sz="4000" b="1" dirty="0">
              <a:solidFill>
                <a:srgbClr val="FF29B8"/>
              </a:solidFill>
            </a:endParaRPr>
          </a:p>
          <a:p>
            <a:pPr>
              <a:defRPr/>
            </a:pPr>
            <a:r>
              <a:rPr lang="en-US" sz="4000" b="1" dirty="0">
                <a:solidFill>
                  <a:srgbClr val="FF29B8"/>
                </a:solidFill>
              </a:rPr>
              <a:t>They have non-voting members in the House of Representatives and no senate representation. </a:t>
            </a:r>
          </a:p>
        </p:txBody>
      </p:sp>
    </p:spTree>
    <p:extLst>
      <p:ext uri="{BB962C8B-B14F-4D97-AF65-F5344CB8AC3E}">
        <p14:creationId xmlns:p14="http://schemas.microsoft.com/office/powerpoint/2010/main" val="4079784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1136</Words>
  <Application>Microsoft Macintosh PowerPoint</Application>
  <PresentationFormat>Widescreen</PresentationFormat>
  <Paragraphs>116</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Aram Han</cp:lastModifiedBy>
  <cp:revision>7</cp:revision>
  <dcterms:created xsi:type="dcterms:W3CDTF">2020-07-24T22:03:51Z</dcterms:created>
  <dcterms:modified xsi:type="dcterms:W3CDTF">2022-07-08T15:36:47Z</dcterms:modified>
</cp:coreProperties>
</file>